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2.xml.rels" ContentType="application/vnd.openxmlformats-package.relationships+xml"/>
  <Override PartName="/ppt/notesSlides/notesSlide2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2.xml" ContentType="application/vnd.openxmlformats-officedocument.presentationml.notes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51.xml" ContentType="application/vnd.openxmlformats-officedocument.presentationml.slide+xml"/>
  <Override PartName="/ppt/slides/slide46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3.xml" ContentType="application/vnd.openxmlformats-officedocument.presentationml.slide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7.xml.rels" ContentType="application/vnd.openxmlformats-package.relationships+xml"/>
  <Override PartName="/ppt/slides/_rels/slide44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50.xml.rels" ContentType="application/vnd.openxmlformats-package.relationships+xml"/>
  <Override PartName="/ppt/slides/_rels/slide36.xml.rels" ContentType="application/vnd.openxmlformats-package.relationships+xml"/>
  <Override PartName="/ppt/slides/_rels/slide38.xml.rels" ContentType="application/vnd.openxmlformats-package.relationships+xml"/>
  <Override PartName="/ppt/slides/_rels/slide35.xml.rels" ContentType="application/vnd.openxmlformats-package.relationships+xml"/>
  <Override PartName="/ppt/slides/_rels/slide32.xml.rels" ContentType="application/vnd.openxmlformats-package.relationships+xml"/>
  <Override PartName="/ppt/slides/_rels/slide51.xml.rels" ContentType="application/vnd.openxmlformats-package.relationships+xml"/>
  <Override PartName="/ppt/slides/_rels/slide29.xml.rels" ContentType="application/vnd.openxmlformats-package.relationships+xml"/>
  <Override PartName="/ppt/slides/_rels/slide24.xml.rels" ContentType="application/vnd.openxmlformats-package.relationships+xml"/>
  <Override PartName="/ppt/slides/_rels/slide31.xml.rels" ContentType="application/vnd.openxmlformats-package.relationships+xml"/>
  <Override PartName="/ppt/slides/_rels/slide28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48.xml.rels" ContentType="application/vnd.openxmlformats-package.relationships+xml"/>
  <Override PartName="/ppt/slides/_rels/slide21.xml.rels" ContentType="application/vnd.openxmlformats-package.relationships+xml"/>
  <Override PartName="/ppt/slides/_rels/slide46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27.xml.rels" ContentType="application/vnd.openxmlformats-package.relationships+xml"/>
  <Override PartName="/ppt/slides/_rels/slide15.xml.rels" ContentType="application/vnd.openxmlformats-package.relationships+xml"/>
  <Override PartName="/ppt/slides/_rels/slide20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6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37.xml.rels" ContentType="application/vnd.openxmlformats-package.relationships+xml"/>
  <Override PartName="/ppt/slides/_rels/slide4.xml.rels" ContentType="application/vnd.openxmlformats-package.relationships+xml"/>
  <Override PartName="/ppt/slides/_rels/slide17.xml.rels" ContentType="application/vnd.openxmlformats-package.relationships+xml"/>
  <Override PartName="/ppt/slides/_rels/slide43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55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32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45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52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s/slide26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53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34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7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243.png" ContentType="image/png"/>
  <Override PartName="/ppt/media/image242.png" ContentType="image/png"/>
  <Override PartName="/ppt/media/image239.png" ContentType="image/png"/>
  <Override PartName="/ppt/media/image237.png" ContentType="image/png"/>
  <Override PartName="/ppt/media/image236.png" ContentType="image/png"/>
  <Override PartName="/ppt/media/image224.png" ContentType="image/png"/>
  <Override PartName="/ppt/media/image223.png" ContentType="image/png"/>
  <Override PartName="/ppt/media/image220.png" ContentType="image/png"/>
  <Override PartName="/ppt/media/image211.png" ContentType="image/png"/>
  <Override PartName="/ppt/media/image209.png" ContentType="image/png"/>
  <Override PartName="/ppt/media/image208.png" ContentType="image/png"/>
  <Override PartName="/ppt/media/image205.png" ContentType="image/png"/>
  <Override PartName="/ppt/media/image204.png" ContentType="image/png"/>
  <Override PartName="/ppt/media/image202.png" ContentType="image/png"/>
  <Override PartName="/ppt/media/image232.png" ContentType="image/png"/>
  <Override PartName="/ppt/media/image199.png" ContentType="image/png"/>
  <Override PartName="/ppt/media/image218.png" ContentType="image/png"/>
  <Override PartName="/ppt/media/image197.png" ContentType="image/png"/>
  <Override PartName="/ppt/media/image235.png" ContentType="image/png"/>
  <Override PartName="/ppt/media/image196.png" ContentType="image/png"/>
  <Override PartName="/ppt/media/image194.png" ContentType="image/png"/>
  <Override PartName="/ppt/media/image192.png" ContentType="image/png"/>
  <Override PartName="/ppt/media/image216.png" ContentType="image/png"/>
  <Override PartName="/ppt/media/image188.png" ContentType="image/png"/>
  <Override PartName="/ppt/media/image185.png" ContentType="image/png"/>
  <Override PartName="/ppt/media/image183.png" ContentType="image/png"/>
  <Override PartName="/ppt/media/image176.png" ContentType="image/png"/>
  <Override PartName="/ppt/media/image172.png" ContentType="image/png"/>
  <Override PartName="/ppt/media/image177.png" ContentType="image/png"/>
  <Override PartName="/ppt/media/image171.png" ContentType="image/png"/>
  <Override PartName="/ppt/media/image170.png" ContentType="image/png"/>
  <Override PartName="/ppt/media/image173.png" ContentType="image/png"/>
  <Override PartName="/ppt/media/image169.png" ContentType="image/png"/>
  <Override PartName="/ppt/media/image168.png" ContentType="image/png"/>
  <Override PartName="/ppt/media/image165.png" ContentType="image/png"/>
  <Override PartName="/ppt/media/image219.png" ContentType="image/png"/>
  <Override PartName="/ppt/media/image164.png" ContentType="image/png"/>
  <Override PartName="/ppt/media/image163.png" ContentType="image/png"/>
  <Override PartName="/ppt/media/image162.png" ContentType="image/png"/>
  <Override PartName="/ppt/media/image240.png" ContentType="image/png"/>
  <Override PartName="/ppt/media/image157.png" ContentType="image/png"/>
  <Override PartName="/ppt/media/image156.png" ContentType="image/png"/>
  <Override PartName="/ppt/media/image210.png" ContentType="image/png"/>
  <Override PartName="/ppt/media/image154.png" ContentType="image/png"/>
  <Override PartName="/ppt/media/image161.png" ContentType="image/png"/>
  <Override PartName="/ppt/media/image153.png" ContentType="image/png"/>
  <Override PartName="/ppt/media/image150.png" ContentType="image/png"/>
  <Override PartName="/ppt/media/image217.png" ContentType="image/png"/>
  <Override PartName="/ppt/media/image149.png" ContentType="image/png"/>
  <Override PartName="/ppt/media/image214.png" ContentType="image/png"/>
  <Override PartName="/ppt/media/image147.png" ContentType="image/png"/>
  <Override PartName="/ppt/media/image145.png" ContentType="image/png"/>
  <Override PartName="/ppt/media/image144.png" ContentType="image/png"/>
  <Override PartName="/ppt/media/image225.png" ContentType="image/png"/>
  <Override PartName="/ppt/media/image215.png" ContentType="image/png"/>
  <Override PartName="/ppt/media/image141.png" ContentType="image/png"/>
  <Override PartName="/ppt/media/image159.png" ContentType="image/png"/>
  <Override PartName="/ppt/media/image139.png" ContentType="image/png"/>
  <Override PartName="/ppt/media/image137.png" ContentType="image/png"/>
  <Override PartName="/ppt/media/image234.png" ContentType="image/png"/>
  <Override PartName="/ppt/media/image135.png" ContentType="image/png"/>
  <Override PartName="/ppt/media/image134.png" ContentType="image/png"/>
  <Override PartName="/ppt/media/image131.png" ContentType="image/png"/>
  <Override PartName="/ppt/media/image175.png" ContentType="image/png"/>
  <Override PartName="/ppt/media/image129.png" ContentType="image/png"/>
  <Override PartName="/ppt/media/image212.png" ContentType="image/png"/>
  <Override PartName="/ppt/media/image122.png" ContentType="image/png"/>
  <Override PartName="/ppt/media/image121.png" ContentType="image/png"/>
  <Override PartName="/ppt/media/image213.png" ContentType="image/png"/>
  <Override PartName="/ppt/media/image178.png" ContentType="image/png"/>
  <Override PartName="/ppt/media/image119.png" ContentType="image/png"/>
  <Override PartName="/ppt/media/image123.png" ContentType="image/png"/>
  <Override PartName="/ppt/media/image138.png" ContentType="image/png"/>
  <Override PartName="/ppt/media/image118.png" ContentType="image/png"/>
  <Override PartName="/ppt/media/image116.png" ContentType="image/png"/>
  <Override PartName="/ppt/media/image115.png" ContentType="image/png"/>
  <Override PartName="/ppt/media/image127.png" ContentType="image/png"/>
  <Override PartName="/ppt/media/image113.png" ContentType="image/png"/>
  <Override PartName="/ppt/media/image125.png" ContentType="image/png"/>
  <Override PartName="/ppt/media/image203.png" ContentType="image/png"/>
  <Override PartName="/ppt/media/image187.png" ContentType="image/png"/>
  <Override PartName="/ppt/media/image182.png" ContentType="image/png"/>
  <Override PartName="/ppt/media/image112.png" ContentType="image/png"/>
  <Override PartName="/ppt/media/image195.png" ContentType="image/png"/>
  <Override PartName="/ppt/media/image108.png" ContentType="image/png"/>
  <Override PartName="/ppt/media/image107.png" ContentType="image/png"/>
  <Override PartName="/ppt/media/image105.png" ContentType="image/png"/>
  <Override PartName="/ppt/media/image102.png" ContentType="image/png"/>
  <Override PartName="/ppt/media/image160.png" ContentType="image/png"/>
  <Override PartName="/ppt/media/image100.png" ContentType="image/png"/>
  <Override PartName="/ppt/media/image97.png" ContentType="image/png"/>
  <Override PartName="/ppt/media/image96.png" ContentType="image/png"/>
  <Override PartName="/ppt/media/image94.png" ContentType="image/png"/>
  <Override PartName="/ppt/media/image110.png" ContentType="image/png"/>
  <Override PartName="/ppt/media/image109.png" ContentType="image/png"/>
  <Override PartName="/ppt/media/image92.png" ContentType="image/png"/>
  <Override PartName="/ppt/media/image227.png" ContentType="image/png"/>
  <Override PartName="/ppt/media/image91.png" ContentType="image/png"/>
  <Override PartName="/ppt/media/image90.png" ContentType="image/png"/>
  <Override PartName="/ppt/media/image152.png" ContentType="image/png"/>
  <Override PartName="/ppt/media/image88.png" ContentType="image/png"/>
  <Override PartName="/ppt/media/image87.png" ContentType="image/png"/>
  <Override PartName="/ppt/media/image126.png" ContentType="image/png"/>
  <Override PartName="/ppt/media/image85.png" ContentType="image/png"/>
  <Override PartName="/ppt/media/image228.png" ContentType="image/png"/>
  <Override PartName="/ppt/media/image84.png" ContentType="image/png"/>
  <Override PartName="/ppt/media/image206.png" ContentType="image/png"/>
  <Override PartName="/ppt/media/image155.png" ContentType="image/png"/>
  <Override PartName="/ppt/media/image82.png" ContentType="image/png"/>
  <Override PartName="/ppt/media/image81.png" ContentType="image/png"/>
  <Override PartName="/ppt/media/image80.png" ContentType="image/png"/>
  <Override PartName="/ppt/media/image106.png" ContentType="image/png"/>
  <Override PartName="/ppt/media/image75.gif" ContentType="image/gif"/>
  <Override PartName="/ppt/media/image143.png" ContentType="image/png"/>
  <Override PartName="/ppt/media/image74.gif" ContentType="image/gif"/>
  <Override PartName="/ppt/media/image151.png" ContentType="image/png"/>
  <Override PartName="/ppt/media/image72.gif" ContentType="image/gif"/>
  <Override PartName="/ppt/media/image98.png" ContentType="image/png"/>
  <Override PartName="/ppt/media/image179.png" ContentType="image/png"/>
  <Override PartName="/ppt/media/image69.png" ContentType="image/png"/>
  <Override PartName="/ppt/media/image76.gif" ContentType="image/gif"/>
  <Override PartName="/ppt/media/image67.gif" ContentType="image/gif"/>
  <Override PartName="/ppt/media/image66.gif" ContentType="image/gif"/>
  <Override PartName="/ppt/media/image93.png" ContentType="image/png"/>
  <Override PartName="/ppt/media/image63.png" ContentType="image/png"/>
  <Override PartName="/ppt/media/image180.png" ContentType="image/png"/>
  <Override PartName="/ppt/media/image61.gif" ContentType="image/gif"/>
  <Override PartName="/ppt/media/image59.gif" ContentType="image/gif"/>
  <Override PartName="/ppt/media/image244.png" ContentType="image/png"/>
  <Override PartName="/ppt/media/image198.png" ContentType="image/png"/>
  <Override PartName="/ppt/media/image78.png" ContentType="image/png"/>
  <Override PartName="/ppt/media/image221.png" ContentType="image/png"/>
  <Override PartName="/ppt/media/image58.png" ContentType="image/png"/>
  <Override PartName="/ppt/media/image181.png" ContentType="image/png"/>
  <Override PartName="/ppt/media/image174.png" ContentType="image/png"/>
  <Override PartName="/ppt/media/image57.gif" ContentType="image/gif"/>
  <Override PartName="/ppt/media/image54.png" ContentType="image/png"/>
  <Override PartName="/ppt/media/image241.png" ContentType="image/png"/>
  <Override PartName="/ppt/media/image65.gif" ContentType="image/gif"/>
  <Override PartName="/ppt/media/image53.png" ContentType="image/png"/>
  <Override PartName="/ppt/media/image136.png" ContentType="image/png"/>
  <Override PartName="/ppt/media/image56.png" ContentType="image/png"/>
  <Override PartName="/ppt/media/image184.png" ContentType="image/png"/>
  <Override PartName="/ppt/media/image51.png" ContentType="image/png"/>
  <Override PartName="/ppt/media/image128.png" ContentType="image/png"/>
  <Override PartName="/ppt/media/image49.png" ContentType="image/png"/>
  <Override PartName="/ppt/media/image89.png" ContentType="image/png"/>
  <Override PartName="/ppt/media/image62.gif" ContentType="image/gif"/>
  <Override PartName="/ppt/media/image60.gif" ContentType="image/gif"/>
  <Override PartName="/ppt/media/image117.png" ContentType="image/png"/>
  <Override PartName="/ppt/media/image48.png" ContentType="image/png"/>
  <Override PartName="/ppt/media/image45.png" ContentType="image/png"/>
  <Override PartName="/ppt/media/image132.png" ContentType="image/png"/>
  <Override PartName="/ppt/media/image44.png" ContentType="image/png"/>
  <Override PartName="/ppt/media/image111.png" ContentType="image/png"/>
  <Override PartName="/ppt/media/image222.png" ContentType="image/png"/>
  <Override PartName="/ppt/media/image43.png" ContentType="image/png"/>
  <Override PartName="/ppt/media/image230.png" ContentType="image/png"/>
  <Override PartName="/ppt/media/image124.png" ContentType="image/png"/>
  <Override PartName="/ppt/media/image42.png" ContentType="image/png"/>
  <Override PartName="/ppt/media/image186.png" ContentType="image/png"/>
  <Override PartName="/ppt/media/image41.png" ContentType="image/png"/>
  <Override PartName="/ppt/media/image64.gif" ContentType="image/gif"/>
  <Override PartName="/ppt/media/image233.png" ContentType="image/png"/>
  <Override PartName="/ppt/media/image103.png" ContentType="image/png"/>
  <Override PartName="/ppt/media/image158.png" ContentType="image/png"/>
  <Override PartName="/ppt/media/image38.jpeg" ContentType="image/jpeg"/>
  <Override PartName="/ppt/media/image83.png" ContentType="image/png"/>
  <Override PartName="/ppt/media/image36.png" ContentType="image/png"/>
  <Override PartName="/ppt/media/image231.png" ContentType="image/png"/>
  <Override PartName="/ppt/media/image167.png" ContentType="image/png"/>
  <Override PartName="/ppt/media/image142.png" ContentType="image/png"/>
  <Override PartName="/ppt/media/image35.gif" ContentType="image/gif"/>
  <Override PartName="/ppt/media/image34.gif" ContentType="image/gif"/>
  <Override PartName="/ppt/media/image201.png" ContentType="image/png"/>
  <Override PartName="/ppt/media/image52.png" ContentType="image/png"/>
  <Override PartName="/ppt/media/image32.gif" ContentType="image/gif"/>
  <Override PartName="/ppt/media/image86.png" ContentType="image/png"/>
  <Override PartName="/ppt/media/image30.jpeg" ContentType="image/jpeg"/>
  <Override PartName="/ppt/media/image71.png" ContentType="image/png"/>
  <Override PartName="/ppt/media/image29.jpeg" ContentType="image/jpeg"/>
  <Override PartName="/ppt/media/image68.gif" ContentType="image/gif"/>
  <Override PartName="/ppt/media/image40.png" ContentType="image/png"/>
  <Override PartName="/ppt/media/image26.jpeg" ContentType="image/jpeg"/>
  <Override PartName="/ppt/media/image24.gif" ContentType="image/gif"/>
  <Override PartName="/ppt/media/image120.png" ContentType="image/png"/>
  <Override PartName="/ppt/media/image23.gif" ContentType="image/gif"/>
  <Override PartName="/ppt/media/image21.gif" ContentType="image/gif"/>
  <Override PartName="/ppt/media/image20.gif" ContentType="image/gif"/>
  <Override PartName="/ppt/media/image73.gif" ContentType="image/gif"/>
  <Override PartName="/ppt/media/image50.png" ContentType="image/png"/>
  <Override PartName="/ppt/media/image229.png" ContentType="image/png"/>
  <Override PartName="/ppt/media/image130.png" ContentType="image/png"/>
  <Override PartName="/ppt/media/image25.jpeg" ContentType="image/jpeg"/>
  <Override PartName="/ppt/media/image140.png" ContentType="image/png"/>
  <Override PartName="/ppt/media/image28.jpeg" ContentType="image/jpeg"/>
  <Override PartName="/ppt/media/image19.jpeg" ContentType="image/jpeg"/>
  <Override PartName="/ppt/media/image16.png" ContentType="image/png"/>
  <Override PartName="/ppt/media/image238.png" ContentType="image/png"/>
  <Override PartName="/ppt/media/image17.png" ContentType="image/png"/>
  <Override PartName="/ppt/media/image133.png" ContentType="image/png"/>
  <Override PartName="/ppt/media/image14.png" ContentType="image/png"/>
  <Override PartName="/ppt/media/image207.png" ContentType="image/png"/>
  <Override PartName="/ppt/media/image13.png" ContentType="image/png"/>
  <Override PartName="/ppt/media/image46.png" ContentType="image/png"/>
  <Override PartName="/ppt/media/image200.png" ContentType="image/png"/>
  <Override PartName="/ppt/media/image166.png" ContentType="image/png"/>
  <Override PartName="/ppt/media/image12.png" ContentType="image/png"/>
  <Override PartName="/ppt/media/image148.png" ContentType="image/png"/>
  <Override PartName="/ppt/media/image39.png" ContentType="image/png"/>
  <Override PartName="/ppt/media/image33.gif" ContentType="image/gif"/>
  <Override PartName="/ppt/media/image10.png" ContentType="image/png"/>
  <Override PartName="/ppt/media/image146.png" ContentType="image/png"/>
  <Override PartName="/ppt/media/image55.png" ContentType="image/png"/>
  <Override PartName="/ppt/media/image77.png" ContentType="image/png"/>
  <Override PartName="/ppt/media/image37.png" ContentType="image/png"/>
  <Override PartName="/ppt/media/image99.png" ContentType="image/png"/>
  <Override PartName="/ppt/media/image226.png" ContentType="image/png"/>
  <Override PartName="/ppt/media/image8.jpeg" ContentType="image/jpeg"/>
  <Override PartName="/ppt/media/image101.png" ContentType="image/png"/>
  <Override PartName="/ppt/media/image6.png" ContentType="image/png"/>
  <Override PartName="/ppt/media/image191.png" ContentType="image/png"/>
  <Override PartName="/ppt/media/image31.gif" ContentType="image/gif"/>
  <Override PartName="/ppt/media/image190.png" ContentType="image/png"/>
  <Override PartName="/ppt/media/image27.jpeg" ContentType="image/jpeg"/>
  <Override PartName="/ppt/media/image189.png" ContentType="image/png"/>
  <Override PartName="/ppt/media/image5.png" ContentType="image/png"/>
  <Override PartName="/ppt/media/image193.png" ContentType="image/png"/>
  <Override PartName="/ppt/media/image95.png" ContentType="image/png"/>
  <Override PartName="/ppt/media/image15.gif" ContentType="image/gif"/>
  <Override PartName="/ppt/media/image18.png" ContentType="image/png"/>
  <Override PartName="/ppt/media/image22.gif" ContentType="image/gif"/>
  <Override PartName="/ppt/media/image114.png" ContentType="image/png"/>
  <Override PartName="/ppt/media/image7.png" ContentType="image/png"/>
  <Override PartName="/ppt/media/image4.png" ContentType="image/png"/>
  <Override PartName="/ppt/media/image9.jpeg" ContentType="image/jpeg"/>
  <Override PartName="/ppt/media/image3.png" ContentType="image/png"/>
  <Override PartName="/ppt/media/image79.png" ContentType="image/png"/>
  <Override PartName="/ppt/media/image47.png" ContentType="image/png"/>
  <Override PartName="/ppt/media/image70.png" ContentType="image/png"/>
  <Override PartName="/ppt/media/image104.png" ContentType="image/png"/>
  <Override PartName="/ppt/media/image2.png" ContentType="image/png"/>
  <Override PartName="/ppt/media/image11.png" ContentType="image/png"/>
  <Override PartName="/ppt/media/image1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lang="en-GB" sz="2000">
                <a:latin typeface="Arial"/>
              </a:rPr>
              <a:t>Click to edit the notes' format</a:t>
            </a:r>
            <a:endParaRPr/>
          </a:p>
        </p:txBody>
      </p:sp>
      <p:sp>
        <p:nvSpPr>
          <p:cNvPr id="7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lang="en-GB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79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GB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80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lang="en-GB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81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777119CD-5E9A-48C1-AD63-11E99D87F033}" type="slidenum">
              <a:rPr lang="en-GB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GB" sz="1100">
                <a:latin typeface="Arial"/>
              </a:rPr>
              <a:t>Is this actually wrong? This is how the upper part of the lungs look like.</a:t>
            </a:r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GB" sz="1100">
                <a:latin typeface="Arial"/>
              </a:rPr>
              <a:t>each video is made from 110 images and has 7.5M</a:t>
            </a:r>
            <a:endParaRPr/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  <a:buSzPct val="127000"/>
              <a:buFont typeface="Arial"/>
              <a:buChar char="-"/>
            </a:pPr>
            <a:r>
              <a:rPr lang="en-GB" sz="1100">
                <a:latin typeface="Arial"/>
              </a:rPr>
              <a:t>difference among bootstrapping: the way they do the resampling</a:t>
            </a:r>
            <a:endParaRPr/>
          </a:p>
          <a:p>
            <a:pPr lvl="1">
              <a:lnSpc>
                <a:spcPct val="100000"/>
              </a:lnSpc>
              <a:buSzPct val="127000"/>
              <a:buFont typeface="Arial"/>
              <a:buChar char="-"/>
            </a:pPr>
            <a:r>
              <a:rPr lang="en-GB" sz="1100">
                <a:latin typeface="Arial"/>
              </a:rPr>
              <a:t>parametric: assume gaussian error</a:t>
            </a:r>
            <a:endParaRPr/>
          </a:p>
          <a:p>
            <a:pPr lvl="1">
              <a:lnSpc>
                <a:spcPct val="100000"/>
              </a:lnSpc>
              <a:buSzPct val="127000"/>
              <a:buFont typeface="Arial"/>
              <a:buChar char="-"/>
            </a:pPr>
            <a:r>
              <a:rPr lang="en-GB" sz="1100">
                <a:latin typeface="Arial"/>
              </a:rPr>
              <a:t>residual: they use the residuals computed on the previous iteration, but randomly reassigned to each value</a:t>
            </a:r>
            <a:endParaRPr/>
          </a:p>
          <a:p>
            <a:pPr lvl="1">
              <a:lnSpc>
                <a:spcPct val="100000"/>
              </a:lnSpc>
              <a:buSzPct val="127000"/>
              <a:buFont typeface="Arial"/>
              <a:buChar char="-"/>
            </a:pPr>
            <a:r>
              <a:rPr lang="en-GB" sz="1100">
                <a:latin typeface="Arial"/>
              </a:rPr>
              <a:t>wild: residuals multiplied by N(0,1) (each of the data can be affected in a different way..)</a:t>
            </a:r>
            <a:endParaRPr/>
          </a:p>
          <a:p>
            <a:pPr>
              <a:lnSpc>
                <a:spcPct val="100000"/>
              </a:lnSpc>
              <a:buSzPct val="127000"/>
              <a:buFont typeface="Arial"/>
              <a:buChar char="-"/>
            </a:pPr>
            <a:r>
              <a:rPr lang="en-GB" sz="1100">
                <a:latin typeface="Arial"/>
              </a:rPr>
              <a:t>MCMC: it perturbs the parameters (and not the data!!!) and finds the likelihood of the data, given the model probability(data|model)</a:t>
            </a:r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7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Shape 3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38556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324000" y="1113120"/>
            <a:ext cx="8496000" cy="1026000"/>
          </a:xfrm>
          <a:prstGeom prst="rect">
            <a:avLst/>
          </a:prstGeom>
        </p:spPr>
        <p:txBody>
          <a:bodyPr tIns="91440" bIns="91440"/>
          <a:p>
            <a:r>
              <a:rPr lang="en-GB" sz="1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2" name="PlaceHolder 2"/>
          <p:cNvSpPr>
            <a:spLocks noGrp="1"/>
          </p:cNvSpPr>
          <p:nvPr>
            <p:ph type="ftr"/>
          </p:nvPr>
        </p:nvSpPr>
        <p:spPr>
          <a:xfrm>
            <a:off x="324000" y="4683960"/>
            <a:ext cx="8496000" cy="356760"/>
          </a:xfrm>
          <a:prstGeom prst="rect">
            <a:avLst/>
          </a:prstGeom>
        </p:spPr>
        <p:txBody>
          <a:bodyPr tIns="91440" bIns="91440" anchor="ctr"/>
          <a:p>
            <a:endParaRPr/>
          </a:p>
        </p:txBody>
      </p:sp>
      <p:pic>
        <p:nvPicPr>
          <p:cNvPr id="3" name="Shape 38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640" cy="971280"/>
          </a:xfrm>
          <a:prstGeom prst="rect">
            <a:avLst/>
          </a:prstGeom>
          <a:ln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GB" sz="14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GB" sz="14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GB" sz="1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GB" sz="14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GB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GB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GB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Shape 3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385560"/>
          </a:xfrm>
          <a:prstGeom prst="rect">
            <a:avLst/>
          </a:prstGeom>
          <a:ln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sldNum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fld id="{97251FF8-E44A-4315-BD20-8B04E4E67AEE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GB" sz="1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GB" sz="14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GB" sz="14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GB" sz="1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GB" sz="14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GB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GB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GB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5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15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gif"/><Relationship Id="rId3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gif"/><Relationship Id="rId3" Type="http://schemas.openxmlformats.org/officeDocument/2006/relationships/image" Target="../media/image60.gif"/><Relationship Id="rId4" Type="http://schemas.openxmlformats.org/officeDocument/2006/relationships/image" Target="../media/image61.gif"/><Relationship Id="rId5" Type="http://schemas.openxmlformats.org/officeDocument/2006/relationships/image" Target="../media/image62.gif"/><Relationship Id="rId6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gif"/><Relationship Id="rId3" Type="http://schemas.openxmlformats.org/officeDocument/2006/relationships/image" Target="../media/image65.gif"/><Relationship Id="rId4" Type="http://schemas.openxmlformats.org/officeDocument/2006/relationships/image" Target="../media/image66.gif"/><Relationship Id="rId5" Type="http://schemas.openxmlformats.org/officeDocument/2006/relationships/image" Target="../media/image67.gif"/><Relationship Id="rId6" Type="http://schemas.openxmlformats.org/officeDocument/2006/relationships/image" Target="../media/image68.gif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jpe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gif"/><Relationship Id="rId3" Type="http://schemas.openxmlformats.org/officeDocument/2006/relationships/image" Target="../media/image73.gif"/><Relationship Id="rId4" Type="http://schemas.openxmlformats.org/officeDocument/2006/relationships/image" Target="../media/image74.gif"/><Relationship Id="rId5" Type="http://schemas.openxmlformats.org/officeDocument/2006/relationships/image" Target="../media/image75.gif"/><Relationship Id="rId6" Type="http://schemas.openxmlformats.org/officeDocument/2006/relationships/image" Target="../media/image76.gif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09.png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slideLayout" Target="../slideLayouts/slideLayout1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15.png"/><Relationship Id="rId2" Type="http://schemas.openxmlformats.org/officeDocument/2006/relationships/image" Target="../media/image116.png"/><Relationship Id="rId3" Type="http://schemas.openxmlformats.org/officeDocument/2006/relationships/slideLayout" Target="../slideLayouts/slideLayout1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17.png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20.png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slideLayout" Target="../slideLayouts/slideLayout1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24.png"/><Relationship Id="rId2" Type="http://schemas.openxmlformats.org/officeDocument/2006/relationships/image" Target="../media/image125.png"/><Relationship Id="rId3" Type="http://schemas.openxmlformats.org/officeDocument/2006/relationships/slideLayout" Target="../slideLayouts/slideLayout1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26.png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slideLayout" Target="../slideLayouts/slideLayout1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29.png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slideLayout" Target="../slideLayouts/slideLayout1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33.png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slideLayout" Target="../slideLayouts/slideLayout1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36.png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slideLayout" Target="../slideLayouts/slideLayout1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39.png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slideLayout" Target="../slideLayouts/slideLayout1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44.png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slideLayout" Target="../slideLayouts/slideLayout1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50.png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slideLayout" Target="../slideLayouts/slideLayout1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56.png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Relationship Id="rId7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62.png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Relationship Id="rId7" Type="http://schemas.openxmlformats.org/officeDocument/2006/relationships/slideLayout" Target="../slideLayouts/slideLayout1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168.png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72.png"/><Relationship Id="rId6" Type="http://schemas.openxmlformats.org/officeDocument/2006/relationships/image" Target="../media/image173.png"/><Relationship Id="rId7" Type="http://schemas.openxmlformats.org/officeDocument/2006/relationships/slideLayout" Target="../slideLayouts/slideLayout1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174.png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slideLayout" Target="../slideLayouts/slideLayout1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179.png"/><Relationship Id="rId2" Type="http://schemas.openxmlformats.org/officeDocument/2006/relationships/image" Target="../media/image180.png"/><Relationship Id="rId3" Type="http://schemas.openxmlformats.org/officeDocument/2006/relationships/image" Target="../media/image181.png"/><Relationship Id="rId4" Type="http://schemas.openxmlformats.org/officeDocument/2006/relationships/image" Target="../media/image182.png"/><Relationship Id="rId5" Type="http://schemas.openxmlformats.org/officeDocument/2006/relationships/image" Target="../media/image183.png"/><Relationship Id="rId6" Type="http://schemas.openxmlformats.org/officeDocument/2006/relationships/image" Target="../media/image184.png"/><Relationship Id="rId7" Type="http://schemas.openxmlformats.org/officeDocument/2006/relationships/slideLayout" Target="../slideLayouts/slideLayout1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85.png"/><Relationship Id="rId2" Type="http://schemas.openxmlformats.org/officeDocument/2006/relationships/image" Target="../media/image186.png"/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Relationship Id="rId7" Type="http://schemas.openxmlformats.org/officeDocument/2006/relationships/slideLayout" Target="../slideLayouts/slideLayout1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91.png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Relationship Id="rId7" Type="http://schemas.openxmlformats.org/officeDocument/2006/relationships/slideLayout" Target="../slideLayouts/slideLayout1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197.png"/><Relationship Id="rId2" Type="http://schemas.openxmlformats.org/officeDocument/2006/relationships/image" Target="../media/image198.png"/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slideLayout" Target="../slideLayouts/slideLayout1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03.png"/><Relationship Id="rId2" Type="http://schemas.openxmlformats.org/officeDocument/2006/relationships/image" Target="../media/image204.png"/><Relationship Id="rId3" Type="http://schemas.openxmlformats.org/officeDocument/2006/relationships/image" Target="../media/image205.png"/><Relationship Id="rId4" Type="http://schemas.openxmlformats.org/officeDocument/2006/relationships/image" Target="../media/image206.png"/><Relationship Id="rId5" Type="http://schemas.openxmlformats.org/officeDocument/2006/relationships/image" Target="../media/image207.png"/><Relationship Id="rId6" Type="http://schemas.openxmlformats.org/officeDocument/2006/relationships/image" Target="../media/image208.png"/><Relationship Id="rId7" Type="http://schemas.openxmlformats.org/officeDocument/2006/relationships/slideLayout" Target="../slideLayouts/slideLayout1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209.png"/><Relationship Id="rId2" Type="http://schemas.openxmlformats.org/officeDocument/2006/relationships/image" Target="../media/image210.png"/><Relationship Id="rId3" Type="http://schemas.openxmlformats.org/officeDocument/2006/relationships/image" Target="../media/image211.png"/><Relationship Id="rId4" Type="http://schemas.openxmlformats.org/officeDocument/2006/relationships/image" Target="../media/image212.png"/><Relationship Id="rId5" Type="http://schemas.openxmlformats.org/officeDocument/2006/relationships/image" Target="../media/image213.png"/><Relationship Id="rId6" Type="http://schemas.openxmlformats.org/officeDocument/2006/relationships/slideLayout" Target="../slideLayouts/slideLayout1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214.png"/><Relationship Id="rId2" Type="http://schemas.openxmlformats.org/officeDocument/2006/relationships/image" Target="../media/image215.png"/><Relationship Id="rId3" Type="http://schemas.openxmlformats.org/officeDocument/2006/relationships/image" Target="../media/image216.png"/><Relationship Id="rId4" Type="http://schemas.openxmlformats.org/officeDocument/2006/relationships/image" Target="../media/image217.png"/><Relationship Id="rId5" Type="http://schemas.openxmlformats.org/officeDocument/2006/relationships/image" Target="../media/image218.png"/><Relationship Id="rId6" Type="http://schemas.openxmlformats.org/officeDocument/2006/relationships/image" Target="../media/image219.png"/><Relationship Id="rId7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gif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slideLayout" Target="../slideLayouts/slideLayout1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20.png"/><Relationship Id="rId2" Type="http://schemas.openxmlformats.org/officeDocument/2006/relationships/image" Target="../media/image221.png"/><Relationship Id="rId3" Type="http://schemas.openxmlformats.org/officeDocument/2006/relationships/image" Target="../media/image222.png"/><Relationship Id="rId4" Type="http://schemas.openxmlformats.org/officeDocument/2006/relationships/image" Target="../media/image223.png"/><Relationship Id="rId5" Type="http://schemas.openxmlformats.org/officeDocument/2006/relationships/image" Target="../media/image224.png"/><Relationship Id="rId6" Type="http://schemas.openxmlformats.org/officeDocument/2006/relationships/image" Target="../media/image225.png"/><Relationship Id="rId7" Type="http://schemas.openxmlformats.org/officeDocument/2006/relationships/slideLayout" Target="../slideLayouts/slideLayout1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226.png"/><Relationship Id="rId2" Type="http://schemas.openxmlformats.org/officeDocument/2006/relationships/image" Target="../media/image227.png"/><Relationship Id="rId3" Type="http://schemas.openxmlformats.org/officeDocument/2006/relationships/image" Target="../media/image228.png"/><Relationship Id="rId4" Type="http://schemas.openxmlformats.org/officeDocument/2006/relationships/image" Target="../media/image229.png"/><Relationship Id="rId5" Type="http://schemas.openxmlformats.org/officeDocument/2006/relationships/image" Target="../media/image230.png"/><Relationship Id="rId6" Type="http://schemas.openxmlformats.org/officeDocument/2006/relationships/image" Target="../media/image231.png"/><Relationship Id="rId7" Type="http://schemas.openxmlformats.org/officeDocument/2006/relationships/slideLayout" Target="../slideLayouts/slideLayout1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232.png"/><Relationship Id="rId2" Type="http://schemas.openxmlformats.org/officeDocument/2006/relationships/image" Target="../media/image233.png"/><Relationship Id="rId3" Type="http://schemas.openxmlformats.org/officeDocument/2006/relationships/image" Target="../media/image234.png"/><Relationship Id="rId4" Type="http://schemas.openxmlformats.org/officeDocument/2006/relationships/image" Target="../media/image235.png"/><Relationship Id="rId5" Type="http://schemas.openxmlformats.org/officeDocument/2006/relationships/image" Target="../media/image236.png"/><Relationship Id="rId6" Type="http://schemas.openxmlformats.org/officeDocument/2006/relationships/image" Target="../media/image237.png"/><Relationship Id="rId7" Type="http://schemas.openxmlformats.org/officeDocument/2006/relationships/slideLayout" Target="../slideLayouts/slideLayout15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238.png"/><Relationship Id="rId2" Type="http://schemas.openxmlformats.org/officeDocument/2006/relationships/image" Target="../media/image239.png"/><Relationship Id="rId3" Type="http://schemas.openxmlformats.org/officeDocument/2006/relationships/image" Target="../media/image240.png"/><Relationship Id="rId4" Type="http://schemas.openxmlformats.org/officeDocument/2006/relationships/image" Target="../media/image241.png"/><Relationship Id="rId5" Type="http://schemas.openxmlformats.org/officeDocument/2006/relationships/image" Target="../media/image242.png"/><Relationship Id="rId6" Type="http://schemas.openxmlformats.org/officeDocument/2006/relationships/image" Target="../media/image243.png"/><Relationship Id="rId7" Type="http://schemas.openxmlformats.org/officeDocument/2006/relationships/slideLayout" Target="../slideLayouts/slideLayout15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244.png"/><Relationship Id="rId2" Type="http://schemas.openxmlformats.org/officeDocument/2006/relationships/slideLayout" Target="../slideLayouts/slideLayout15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gif"/><Relationship Id="rId3" Type="http://schemas.openxmlformats.org/officeDocument/2006/relationships/image" Target="../media/image21.gif"/><Relationship Id="rId4" Type="http://schemas.openxmlformats.org/officeDocument/2006/relationships/image" Target="../media/image22.gif"/><Relationship Id="rId5" Type="http://schemas.openxmlformats.org/officeDocument/2006/relationships/image" Target="../media/image23.gif"/><Relationship Id="rId6" Type="http://schemas.openxmlformats.org/officeDocument/2006/relationships/image" Target="../media/image24.gif"/><Relationship Id="rId7" Type="http://schemas.openxmlformats.org/officeDocument/2006/relationships/image" Target="../media/image25.jpeg"/><Relationship Id="rId8" Type="http://schemas.openxmlformats.org/officeDocument/2006/relationships/image" Target="../media/image26.jpeg"/><Relationship Id="rId9" Type="http://schemas.openxmlformats.org/officeDocument/2006/relationships/image" Target="../media/image27.jpeg"/><Relationship Id="rId10" Type="http://schemas.openxmlformats.org/officeDocument/2006/relationships/image" Target="../media/image28.jpeg"/><Relationship Id="rId11" Type="http://schemas.openxmlformats.org/officeDocument/2006/relationships/image" Target="../media/image29.jpeg"/><Relationship Id="rId12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image" Target="../media/image31.gif"/><Relationship Id="rId3" Type="http://schemas.openxmlformats.org/officeDocument/2006/relationships/image" Target="../media/image32.gif"/><Relationship Id="rId4" Type="http://schemas.openxmlformats.org/officeDocument/2006/relationships/image" Target="../media/image33.gif"/><Relationship Id="rId5" Type="http://schemas.openxmlformats.org/officeDocument/2006/relationships/image" Target="../media/image34.gif"/><Relationship Id="rId6" Type="http://schemas.openxmlformats.org/officeDocument/2006/relationships/image" Target="../media/image35.gif"/><Relationship Id="rId7" Type="http://schemas.openxmlformats.org/officeDocument/2006/relationships/image" Target="../media/image36.png"/><Relationship Id="rId8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jpeg"/><Relationship Id="rId3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324000" y="2301480"/>
            <a:ext cx="8496000" cy="23227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</a:rPr>
              <a:t>Razvan Valentin Marinescu </a:t>
            </a:r>
            <a:endParaRPr/>
          </a:p>
          <a:p>
            <a:pPr>
              <a:lnSpc>
                <a:spcPct val="100000"/>
              </a:lnSpc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</a:rPr>
              <a:t>Benedetta Biffi</a:t>
            </a:r>
            <a:endParaRPr/>
          </a:p>
          <a:p>
            <a:pPr>
              <a:lnSpc>
                <a:spcPct val="100000"/>
              </a:lnSpc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</a:rPr>
              <a:t>Kevin Tchaka</a:t>
            </a:r>
            <a:endParaRPr/>
          </a:p>
        </p:txBody>
      </p:sp>
      <p:sp>
        <p:nvSpPr>
          <p:cNvPr id="83" name="TextShape 2"/>
          <p:cNvSpPr txBox="1"/>
          <p:nvPr/>
        </p:nvSpPr>
        <p:spPr>
          <a:xfrm>
            <a:off x="324000" y="1113120"/>
            <a:ext cx="8496000" cy="1026000"/>
          </a:xfrm>
          <a:prstGeom prst="rect">
            <a:avLst/>
          </a:prstGeom>
        </p:spPr>
        <p:txBody>
          <a:bodyPr/>
          <a:p>
            <a:pPr algn="ctr">
              <a:lnSpc>
                <a:spcPct val="100000"/>
              </a:lnSpc>
            </a:pPr>
            <a:r>
              <a:rPr b="1" lang="en-GB" sz="2800">
                <a:solidFill>
                  <a:srgbClr val="004359"/>
                </a:solidFill>
                <a:latin typeface="Arial"/>
                <a:ea typeface="Arial"/>
              </a:rPr>
              <a:t>Respiratory motion modelling </a:t>
            </a:r>
            <a:endParaRPr/>
          </a:p>
        </p:txBody>
      </p:sp>
      <p:sp>
        <p:nvSpPr>
          <p:cNvPr id="84" name="CustomShape 3"/>
          <p:cNvSpPr/>
          <p:nvPr/>
        </p:nvSpPr>
        <p:spPr>
          <a:xfrm>
            <a:off x="2567880" y="1838520"/>
            <a:ext cx="4008240" cy="1377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n-GB">
                <a:solidFill>
                  <a:srgbClr val="000000"/>
                </a:solidFill>
                <a:latin typeface="Arial"/>
                <a:ea typeface="Arial"/>
              </a:rPr>
              <a:t>Supervisor: Jamie McClelland</a:t>
            </a:r>
            <a:endParaRPr/>
          </a:p>
        </p:txBody>
      </p:sp>
      <p:sp>
        <p:nvSpPr>
          <p:cNvPr id="85" name="CustomShape 4"/>
          <p:cNvSpPr/>
          <p:nvPr/>
        </p:nvSpPr>
        <p:spPr>
          <a:xfrm>
            <a:off x="2252880" y="4786200"/>
            <a:ext cx="4638240" cy="269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i="1" lang="en-GB" sz="1100">
                <a:solidFill>
                  <a:srgbClr val="000000"/>
                </a:solidFill>
                <a:latin typeface="Arial"/>
                <a:ea typeface="Arial"/>
              </a:rPr>
              <a:t>COMPGV17- Computational Modelling in Biomedical Imaging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330120" y="681120"/>
            <a:ext cx="8489520" cy="9723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1" lang="en-GB" sz="3000">
                <a:solidFill>
                  <a:srgbClr val="004359"/>
                </a:solidFill>
                <a:latin typeface="Arial"/>
                <a:ea typeface="Arial"/>
              </a:rPr>
              <a:t>Core task 1: Registration assessment</a:t>
            </a:r>
            <a:endParaRPr/>
          </a:p>
        </p:txBody>
      </p:sp>
      <p:sp>
        <p:nvSpPr>
          <p:cNvPr id="167" name="TextShape 2"/>
          <p:cNvSpPr txBox="1"/>
          <p:nvPr/>
        </p:nvSpPr>
        <p:spPr>
          <a:xfrm>
            <a:off x="330120" y="1275120"/>
            <a:ext cx="5376240" cy="3310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Arial"/>
              <a:buChar char="●"/>
            </a:pPr>
            <a:r>
              <a:rPr lang="en-GB">
                <a:solidFill>
                  <a:srgbClr val="000000"/>
                </a:solidFill>
                <a:latin typeface="Arial"/>
              </a:rPr>
              <a:t>Good registration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68" name="Shape 16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35680" y="1755000"/>
            <a:ext cx="4143240" cy="3107520"/>
          </a:xfrm>
          <a:prstGeom prst="rect">
            <a:avLst/>
          </a:prstGeom>
          <a:ln>
            <a:noFill/>
          </a:ln>
        </p:spPr>
      </p:pic>
      <p:pic>
        <p:nvPicPr>
          <p:cNvPr id="169" name="Shape 165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772880" y="1755000"/>
            <a:ext cx="4143240" cy="3107520"/>
          </a:xfrm>
          <a:prstGeom prst="rect">
            <a:avLst/>
          </a:prstGeom>
          <a:ln>
            <a:noFill/>
          </a:ln>
        </p:spPr>
      </p:pic>
      <p:sp>
        <p:nvSpPr>
          <p:cNvPr id="170" name="CustomShape 3"/>
          <p:cNvSpPr/>
          <p:nvPr/>
        </p:nvSpPr>
        <p:spPr>
          <a:xfrm>
            <a:off x="3066840" y="4654800"/>
            <a:ext cx="3009960" cy="276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Couch 3, volume 2, slice 49</a:t>
            </a:r>
            <a:endParaRPr/>
          </a:p>
        </p:txBody>
      </p:sp>
      <p:sp>
        <p:nvSpPr>
          <p:cNvPr id="171" name="CustomShape 4"/>
          <p:cNvSpPr/>
          <p:nvPr/>
        </p:nvSpPr>
        <p:spPr>
          <a:xfrm>
            <a:off x="1803960" y="1695600"/>
            <a:ext cx="1606320" cy="276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Registration 1</a:t>
            </a:r>
            <a:endParaRPr/>
          </a:p>
        </p:txBody>
      </p:sp>
      <p:sp>
        <p:nvSpPr>
          <p:cNvPr id="172" name="CustomShape 5"/>
          <p:cNvSpPr/>
          <p:nvPr/>
        </p:nvSpPr>
        <p:spPr>
          <a:xfrm>
            <a:off x="6041520" y="1695600"/>
            <a:ext cx="1606320" cy="276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Registration 2</a:t>
            </a:r>
            <a:endParaRPr/>
          </a:p>
        </p:txBody>
      </p:sp>
      <p:sp>
        <p:nvSpPr>
          <p:cNvPr id="173" name="TextShape 6"/>
          <p:cNvSpPr txBox="1"/>
          <p:nvPr/>
        </p:nvSpPr>
        <p:spPr>
          <a:xfrm>
            <a:off x="8556840" y="4749840"/>
            <a:ext cx="548280" cy="39312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fld id="{76FEF77F-C426-4FB4-8450-A18A86F1BF3C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330120" y="681120"/>
            <a:ext cx="8489520" cy="9723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1" lang="en-GB" sz="3000">
                <a:solidFill>
                  <a:srgbClr val="004359"/>
                </a:solidFill>
                <a:latin typeface="Arial"/>
                <a:ea typeface="Arial"/>
              </a:rPr>
              <a:t>Core task 1: Registration assessment</a:t>
            </a:r>
            <a:endParaRPr/>
          </a:p>
        </p:txBody>
      </p:sp>
      <p:sp>
        <p:nvSpPr>
          <p:cNvPr id="175" name="TextShape 2"/>
          <p:cNvSpPr txBox="1"/>
          <p:nvPr/>
        </p:nvSpPr>
        <p:spPr>
          <a:xfrm>
            <a:off x="330120" y="1275120"/>
            <a:ext cx="5376240" cy="3310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Arial"/>
              <a:buChar char="●"/>
            </a:pPr>
            <a:r>
              <a:rPr lang="en-GB">
                <a:solidFill>
                  <a:srgbClr val="000000"/>
                </a:solidFill>
                <a:latin typeface="Arial"/>
              </a:rPr>
              <a:t>Good registration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76" name="Shape 17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35680" y="1755000"/>
            <a:ext cx="4143240" cy="3107520"/>
          </a:xfrm>
          <a:prstGeom prst="rect">
            <a:avLst/>
          </a:prstGeom>
          <a:ln>
            <a:noFill/>
          </a:ln>
        </p:spPr>
      </p:pic>
      <p:pic>
        <p:nvPicPr>
          <p:cNvPr id="177" name="Shape 177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772880" y="1755000"/>
            <a:ext cx="4143240" cy="3107520"/>
          </a:xfrm>
          <a:prstGeom prst="rect">
            <a:avLst/>
          </a:prstGeom>
          <a:ln>
            <a:noFill/>
          </a:ln>
        </p:spPr>
      </p:pic>
      <p:sp>
        <p:nvSpPr>
          <p:cNvPr id="178" name="CustomShape 3"/>
          <p:cNvSpPr/>
          <p:nvPr/>
        </p:nvSpPr>
        <p:spPr>
          <a:xfrm>
            <a:off x="3066840" y="4654800"/>
            <a:ext cx="3009960" cy="276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Couch 4, volume 8, slice 37</a:t>
            </a:r>
            <a:endParaRPr/>
          </a:p>
        </p:txBody>
      </p:sp>
      <p:sp>
        <p:nvSpPr>
          <p:cNvPr id="179" name="CustomShape 4"/>
          <p:cNvSpPr/>
          <p:nvPr/>
        </p:nvSpPr>
        <p:spPr>
          <a:xfrm>
            <a:off x="1803960" y="1695600"/>
            <a:ext cx="1606320" cy="276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Registration 1</a:t>
            </a:r>
            <a:endParaRPr/>
          </a:p>
        </p:txBody>
      </p:sp>
      <p:sp>
        <p:nvSpPr>
          <p:cNvPr id="180" name="CustomShape 5"/>
          <p:cNvSpPr/>
          <p:nvPr/>
        </p:nvSpPr>
        <p:spPr>
          <a:xfrm>
            <a:off x="6041520" y="1695600"/>
            <a:ext cx="1606320" cy="276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Registration 2</a:t>
            </a:r>
            <a:endParaRPr/>
          </a:p>
        </p:txBody>
      </p:sp>
      <p:sp>
        <p:nvSpPr>
          <p:cNvPr id="181" name="TextShape 6"/>
          <p:cNvSpPr txBox="1"/>
          <p:nvPr/>
        </p:nvSpPr>
        <p:spPr>
          <a:xfrm>
            <a:off x="8556840" y="4749840"/>
            <a:ext cx="548280" cy="39312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fld id="{21816A15-0793-4F5C-87C1-C485172C1A68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330120" y="681120"/>
            <a:ext cx="8489520" cy="9723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1" lang="en-GB" sz="3000">
                <a:solidFill>
                  <a:srgbClr val="004359"/>
                </a:solidFill>
                <a:latin typeface="Arial"/>
                <a:ea typeface="Arial"/>
              </a:rPr>
              <a:t>Core task 1: Registration assessment</a:t>
            </a:r>
            <a:endParaRPr/>
          </a:p>
        </p:txBody>
      </p:sp>
      <p:sp>
        <p:nvSpPr>
          <p:cNvPr id="183" name="TextShape 2"/>
          <p:cNvSpPr txBox="1"/>
          <p:nvPr/>
        </p:nvSpPr>
        <p:spPr>
          <a:xfrm>
            <a:off x="330120" y="1275120"/>
            <a:ext cx="8174520" cy="3310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Arial"/>
              <a:buChar char="●"/>
            </a:pPr>
            <a:r>
              <a:rPr lang="en-GB">
                <a:solidFill>
                  <a:srgbClr val="000000"/>
                </a:solidFill>
                <a:latin typeface="Arial"/>
              </a:rPr>
              <a:t>Good registration, although segmentation was more difficult due to shape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84" name="Shape 188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35680" y="1755000"/>
            <a:ext cx="4143240" cy="3107520"/>
          </a:xfrm>
          <a:prstGeom prst="rect">
            <a:avLst/>
          </a:prstGeom>
          <a:ln>
            <a:noFill/>
          </a:ln>
        </p:spPr>
      </p:pic>
      <p:pic>
        <p:nvPicPr>
          <p:cNvPr id="185" name="Shape 189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772880" y="1755000"/>
            <a:ext cx="4143240" cy="3107520"/>
          </a:xfrm>
          <a:prstGeom prst="rect">
            <a:avLst/>
          </a:prstGeom>
          <a:ln>
            <a:noFill/>
          </a:ln>
        </p:spPr>
      </p:pic>
      <p:sp>
        <p:nvSpPr>
          <p:cNvPr id="186" name="CustomShape 3"/>
          <p:cNvSpPr/>
          <p:nvPr/>
        </p:nvSpPr>
        <p:spPr>
          <a:xfrm>
            <a:off x="3066840" y="4654800"/>
            <a:ext cx="3009960" cy="276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Couch 5, volume 4, slice 25</a:t>
            </a:r>
            <a:endParaRPr/>
          </a:p>
        </p:txBody>
      </p:sp>
      <p:sp>
        <p:nvSpPr>
          <p:cNvPr id="187" name="CustomShape 4"/>
          <p:cNvSpPr/>
          <p:nvPr/>
        </p:nvSpPr>
        <p:spPr>
          <a:xfrm>
            <a:off x="1803960" y="1695600"/>
            <a:ext cx="1606320" cy="276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Registration 1</a:t>
            </a:r>
            <a:endParaRPr/>
          </a:p>
        </p:txBody>
      </p:sp>
      <p:sp>
        <p:nvSpPr>
          <p:cNvPr id="188" name="CustomShape 5"/>
          <p:cNvSpPr/>
          <p:nvPr/>
        </p:nvSpPr>
        <p:spPr>
          <a:xfrm>
            <a:off x="6041520" y="1695600"/>
            <a:ext cx="1606320" cy="276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Registration 2</a:t>
            </a:r>
            <a:endParaRPr/>
          </a:p>
        </p:txBody>
      </p:sp>
      <p:sp>
        <p:nvSpPr>
          <p:cNvPr id="189" name="TextShape 6"/>
          <p:cNvSpPr txBox="1"/>
          <p:nvPr/>
        </p:nvSpPr>
        <p:spPr>
          <a:xfrm>
            <a:off x="8556840" y="4749840"/>
            <a:ext cx="548280" cy="39312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fld id="{84320B94-A124-44D3-808C-603FC4A7C380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330120" y="681120"/>
            <a:ext cx="8489520" cy="9723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1" lang="en-GB" sz="3000">
                <a:solidFill>
                  <a:srgbClr val="004359"/>
                </a:solidFill>
                <a:latin typeface="Arial"/>
                <a:ea typeface="Arial"/>
              </a:rPr>
              <a:t>Core task 1: Registration assessment</a:t>
            </a:r>
            <a:endParaRPr/>
          </a:p>
        </p:txBody>
      </p:sp>
      <p:sp>
        <p:nvSpPr>
          <p:cNvPr id="191" name="TextShape 2"/>
          <p:cNvSpPr txBox="1"/>
          <p:nvPr/>
        </p:nvSpPr>
        <p:spPr>
          <a:xfrm>
            <a:off x="330120" y="1275120"/>
            <a:ext cx="8174520" cy="3310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Arial"/>
              <a:buChar char="●"/>
            </a:pPr>
            <a:r>
              <a:rPr lang="en-GB">
                <a:solidFill>
                  <a:srgbClr val="000000"/>
                </a:solidFill>
                <a:latin typeface="Arial"/>
              </a:rPr>
              <a:t>Bad registrations due to misalignment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92" name="Shape 200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35680" y="1755000"/>
            <a:ext cx="4143240" cy="3107520"/>
          </a:xfrm>
          <a:prstGeom prst="rect">
            <a:avLst/>
          </a:prstGeom>
          <a:ln>
            <a:noFill/>
          </a:ln>
        </p:spPr>
      </p:pic>
      <p:pic>
        <p:nvPicPr>
          <p:cNvPr id="193" name="Shape 201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772880" y="1755000"/>
            <a:ext cx="4143240" cy="3107520"/>
          </a:xfrm>
          <a:prstGeom prst="rect">
            <a:avLst/>
          </a:prstGeom>
          <a:ln>
            <a:noFill/>
          </a:ln>
        </p:spPr>
      </p:pic>
      <p:sp>
        <p:nvSpPr>
          <p:cNvPr id="194" name="CustomShape 3"/>
          <p:cNvSpPr/>
          <p:nvPr/>
        </p:nvSpPr>
        <p:spPr>
          <a:xfrm>
            <a:off x="3066840" y="4654800"/>
            <a:ext cx="3009960" cy="276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Couch 1, volume 6, slice 76</a:t>
            </a:r>
            <a:endParaRPr/>
          </a:p>
        </p:txBody>
      </p:sp>
      <p:sp>
        <p:nvSpPr>
          <p:cNvPr id="195" name="CustomShape 4"/>
          <p:cNvSpPr/>
          <p:nvPr/>
        </p:nvSpPr>
        <p:spPr>
          <a:xfrm>
            <a:off x="1803960" y="1695600"/>
            <a:ext cx="1606320" cy="276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Registration 1</a:t>
            </a:r>
            <a:endParaRPr/>
          </a:p>
        </p:txBody>
      </p:sp>
      <p:sp>
        <p:nvSpPr>
          <p:cNvPr id="196" name="CustomShape 5"/>
          <p:cNvSpPr/>
          <p:nvPr/>
        </p:nvSpPr>
        <p:spPr>
          <a:xfrm>
            <a:off x="6041520" y="1695600"/>
            <a:ext cx="1606320" cy="276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Registration 2</a:t>
            </a:r>
            <a:endParaRPr/>
          </a:p>
        </p:txBody>
      </p:sp>
      <p:sp>
        <p:nvSpPr>
          <p:cNvPr id="197" name="TextShape 6"/>
          <p:cNvSpPr txBox="1"/>
          <p:nvPr/>
        </p:nvSpPr>
        <p:spPr>
          <a:xfrm>
            <a:off x="8556840" y="4749840"/>
            <a:ext cx="548280" cy="39312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fld id="{4D5A71BA-053B-461C-8C3F-0E9815367C77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330120" y="681120"/>
            <a:ext cx="8489520" cy="9723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1" lang="en-GB" sz="3000">
                <a:solidFill>
                  <a:srgbClr val="004359"/>
                </a:solidFill>
                <a:latin typeface="Arial"/>
                <a:ea typeface="Arial"/>
              </a:rPr>
              <a:t>Core task 1: Registration assessment</a:t>
            </a:r>
            <a:endParaRPr/>
          </a:p>
        </p:txBody>
      </p:sp>
      <p:sp>
        <p:nvSpPr>
          <p:cNvPr id="199" name="TextShape 2"/>
          <p:cNvSpPr txBox="1"/>
          <p:nvPr/>
        </p:nvSpPr>
        <p:spPr>
          <a:xfrm>
            <a:off x="330120" y="1275120"/>
            <a:ext cx="8174520" cy="3310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Arial"/>
              <a:buChar char="●"/>
            </a:pPr>
            <a:r>
              <a:rPr lang="en-GB">
                <a:solidFill>
                  <a:srgbClr val="000000"/>
                </a:solidFill>
                <a:latin typeface="Arial"/>
              </a:rPr>
              <a:t>Registration videos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00" name="CustomShape 3"/>
          <p:cNvSpPr/>
          <p:nvPr/>
        </p:nvSpPr>
        <p:spPr>
          <a:xfrm>
            <a:off x="1803960" y="1695600"/>
            <a:ext cx="1606320" cy="276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Registration 1</a:t>
            </a:r>
            <a:endParaRPr/>
          </a:p>
        </p:txBody>
      </p:sp>
      <p:sp>
        <p:nvSpPr>
          <p:cNvPr id="201" name="CustomShape 4"/>
          <p:cNvSpPr/>
          <p:nvPr/>
        </p:nvSpPr>
        <p:spPr>
          <a:xfrm>
            <a:off x="6041520" y="1695600"/>
            <a:ext cx="1606320" cy="276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Registration 2</a:t>
            </a:r>
            <a:endParaRPr/>
          </a:p>
        </p:txBody>
      </p:sp>
      <p:pic>
        <p:nvPicPr>
          <p:cNvPr id="202" name="Shape 21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772880" y="1755000"/>
            <a:ext cx="4143240" cy="3107520"/>
          </a:xfrm>
          <a:prstGeom prst="rect">
            <a:avLst/>
          </a:prstGeom>
          <a:ln>
            <a:noFill/>
          </a:ln>
        </p:spPr>
      </p:pic>
      <p:pic>
        <p:nvPicPr>
          <p:cNvPr id="203" name="Shape 215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35680" y="1755000"/>
            <a:ext cx="4143240" cy="3107520"/>
          </a:xfrm>
          <a:prstGeom prst="rect">
            <a:avLst/>
          </a:prstGeom>
          <a:ln>
            <a:noFill/>
          </a:ln>
        </p:spPr>
      </p:pic>
      <p:sp>
        <p:nvSpPr>
          <p:cNvPr id="204" name="CustomShape 5"/>
          <p:cNvSpPr/>
          <p:nvPr/>
        </p:nvSpPr>
        <p:spPr>
          <a:xfrm>
            <a:off x="3066840" y="4654800"/>
            <a:ext cx="3009960" cy="276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Couch 1, all volumes and slices</a:t>
            </a:r>
            <a:endParaRPr/>
          </a:p>
        </p:txBody>
      </p:sp>
      <p:sp>
        <p:nvSpPr>
          <p:cNvPr id="205" name="TextShape 6"/>
          <p:cNvSpPr txBox="1"/>
          <p:nvPr/>
        </p:nvSpPr>
        <p:spPr>
          <a:xfrm>
            <a:off x="8556840" y="4749840"/>
            <a:ext cx="548280" cy="39312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fld id="{40D8C2E4-DD05-4334-8752-9BF612524984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497520" y="1194840"/>
            <a:ext cx="5320800" cy="3610080"/>
          </a:xfrm>
          <a:prstGeom prst="rect">
            <a:avLst/>
          </a:prstGeom>
          <a:solidFill>
            <a:srgbClr val="d9ead3"/>
          </a:solidFill>
          <a:ln>
            <a:noFill/>
          </a:ln>
        </p:spPr>
      </p:sp>
      <p:sp>
        <p:nvSpPr>
          <p:cNvPr id="207" name="TextShape 2"/>
          <p:cNvSpPr txBox="1"/>
          <p:nvPr/>
        </p:nvSpPr>
        <p:spPr>
          <a:xfrm>
            <a:off x="340920" y="426960"/>
            <a:ext cx="8489520" cy="5281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1" lang="en-GB" sz="3000">
                <a:solidFill>
                  <a:srgbClr val="004359"/>
                </a:solidFill>
                <a:latin typeface="Arial"/>
                <a:ea typeface="Arial"/>
              </a:rPr>
              <a:t>Core task 2: One Voxel Fitting - Data</a:t>
            </a:r>
            <a:endParaRPr/>
          </a:p>
        </p:txBody>
      </p:sp>
      <p:sp>
        <p:nvSpPr>
          <p:cNvPr id="208" name="CustomShape 3"/>
          <p:cNvSpPr/>
          <p:nvPr/>
        </p:nvSpPr>
        <p:spPr>
          <a:xfrm>
            <a:off x="884520" y="2056320"/>
            <a:ext cx="1371240" cy="240480"/>
          </a:xfrm>
          <a:prstGeom prst="rect">
            <a:avLst/>
          </a:prstGeom>
          <a:solidFill>
            <a:srgbClr val="808080"/>
          </a:solidFill>
          <a:ln w="19080">
            <a:solidFill>
              <a:srgbClr val="004359"/>
            </a:solidFill>
            <a:round/>
          </a:ln>
        </p:spPr>
      </p:sp>
      <p:sp>
        <p:nvSpPr>
          <p:cNvPr id="209" name="CustomShape 4"/>
          <p:cNvSpPr/>
          <p:nvPr/>
        </p:nvSpPr>
        <p:spPr>
          <a:xfrm>
            <a:off x="884520" y="2417400"/>
            <a:ext cx="1371240" cy="240480"/>
          </a:xfrm>
          <a:prstGeom prst="rect">
            <a:avLst/>
          </a:prstGeom>
          <a:solidFill>
            <a:srgbClr val="808080"/>
          </a:solidFill>
          <a:ln w="19080">
            <a:solidFill>
              <a:srgbClr val="004359"/>
            </a:solidFill>
            <a:round/>
          </a:ln>
        </p:spPr>
      </p:sp>
      <p:sp>
        <p:nvSpPr>
          <p:cNvPr id="210" name="CustomShape 5"/>
          <p:cNvSpPr/>
          <p:nvPr/>
        </p:nvSpPr>
        <p:spPr>
          <a:xfrm>
            <a:off x="884520" y="2778840"/>
            <a:ext cx="1371240" cy="240480"/>
          </a:xfrm>
          <a:prstGeom prst="rect">
            <a:avLst/>
          </a:prstGeom>
          <a:solidFill>
            <a:srgbClr val="808080"/>
          </a:solidFill>
          <a:ln w="19080">
            <a:solidFill>
              <a:srgbClr val="004359"/>
            </a:solidFill>
            <a:round/>
          </a:ln>
        </p:spPr>
      </p:sp>
      <p:sp>
        <p:nvSpPr>
          <p:cNvPr id="211" name="CustomShape 6"/>
          <p:cNvSpPr/>
          <p:nvPr/>
        </p:nvSpPr>
        <p:spPr>
          <a:xfrm>
            <a:off x="884520" y="3139920"/>
            <a:ext cx="1371240" cy="240480"/>
          </a:xfrm>
          <a:prstGeom prst="rect">
            <a:avLst/>
          </a:prstGeom>
          <a:solidFill>
            <a:srgbClr val="808080"/>
          </a:solidFill>
          <a:ln w="19080">
            <a:solidFill>
              <a:srgbClr val="004359"/>
            </a:solidFill>
            <a:round/>
          </a:ln>
        </p:spPr>
      </p:sp>
      <p:sp>
        <p:nvSpPr>
          <p:cNvPr id="212" name="CustomShape 7"/>
          <p:cNvSpPr/>
          <p:nvPr/>
        </p:nvSpPr>
        <p:spPr>
          <a:xfrm>
            <a:off x="884520" y="3501360"/>
            <a:ext cx="1371240" cy="240480"/>
          </a:xfrm>
          <a:prstGeom prst="rect">
            <a:avLst/>
          </a:prstGeom>
          <a:solidFill>
            <a:srgbClr val="808080"/>
          </a:solidFill>
          <a:ln w="19080">
            <a:solidFill>
              <a:srgbClr val="004359"/>
            </a:solidFill>
            <a:round/>
          </a:ln>
        </p:spPr>
      </p:sp>
      <p:sp>
        <p:nvSpPr>
          <p:cNvPr id="213" name="CustomShape 8"/>
          <p:cNvSpPr/>
          <p:nvPr/>
        </p:nvSpPr>
        <p:spPr>
          <a:xfrm>
            <a:off x="1251000" y="2147400"/>
            <a:ext cx="43560" cy="39960"/>
          </a:xfrm>
          <a:prstGeom prst="rect">
            <a:avLst/>
          </a:prstGeom>
          <a:solidFill>
            <a:srgbClr val="ff0000"/>
          </a:solidFill>
          <a:ln w="19080">
            <a:solidFill>
              <a:srgbClr val="ff0000"/>
            </a:solidFill>
            <a:round/>
          </a:ln>
        </p:spPr>
      </p:sp>
      <p:sp>
        <p:nvSpPr>
          <p:cNvPr id="214" name="CustomShape 9"/>
          <p:cNvSpPr/>
          <p:nvPr/>
        </p:nvSpPr>
        <p:spPr>
          <a:xfrm>
            <a:off x="1479600" y="2528640"/>
            <a:ext cx="43560" cy="39960"/>
          </a:xfrm>
          <a:prstGeom prst="rect">
            <a:avLst/>
          </a:prstGeom>
          <a:solidFill>
            <a:srgbClr val="ff0000"/>
          </a:solidFill>
          <a:ln w="19080">
            <a:solidFill>
              <a:srgbClr val="ff0000"/>
            </a:solidFill>
            <a:round/>
          </a:ln>
        </p:spPr>
      </p:sp>
      <p:sp>
        <p:nvSpPr>
          <p:cNvPr id="215" name="CustomShape 10"/>
          <p:cNvSpPr/>
          <p:nvPr/>
        </p:nvSpPr>
        <p:spPr>
          <a:xfrm>
            <a:off x="1327320" y="2833200"/>
            <a:ext cx="43560" cy="39960"/>
          </a:xfrm>
          <a:prstGeom prst="rect">
            <a:avLst/>
          </a:prstGeom>
          <a:solidFill>
            <a:srgbClr val="ff0000"/>
          </a:solidFill>
          <a:ln w="19080">
            <a:solidFill>
              <a:srgbClr val="ff0000"/>
            </a:solidFill>
            <a:round/>
          </a:ln>
        </p:spPr>
      </p:sp>
      <p:sp>
        <p:nvSpPr>
          <p:cNvPr id="216" name="CustomShape 11"/>
          <p:cNvSpPr/>
          <p:nvPr/>
        </p:nvSpPr>
        <p:spPr>
          <a:xfrm>
            <a:off x="1860840" y="3214440"/>
            <a:ext cx="43560" cy="39960"/>
          </a:xfrm>
          <a:prstGeom prst="rect">
            <a:avLst/>
          </a:prstGeom>
          <a:solidFill>
            <a:srgbClr val="ff0000"/>
          </a:solidFill>
          <a:ln w="19080">
            <a:solidFill>
              <a:srgbClr val="ff0000"/>
            </a:solidFill>
            <a:round/>
          </a:ln>
        </p:spPr>
      </p:sp>
      <p:sp>
        <p:nvSpPr>
          <p:cNvPr id="217" name="CustomShape 12"/>
          <p:cNvSpPr/>
          <p:nvPr/>
        </p:nvSpPr>
        <p:spPr>
          <a:xfrm>
            <a:off x="1708200" y="3595320"/>
            <a:ext cx="43560" cy="39960"/>
          </a:xfrm>
          <a:prstGeom prst="rect">
            <a:avLst/>
          </a:prstGeom>
          <a:solidFill>
            <a:srgbClr val="ff0000"/>
          </a:solidFill>
          <a:ln w="19080">
            <a:solidFill>
              <a:srgbClr val="ff0000"/>
            </a:solidFill>
            <a:round/>
          </a:ln>
        </p:spPr>
      </p:sp>
      <p:sp>
        <p:nvSpPr>
          <p:cNvPr id="218" name="CustomShape 13"/>
          <p:cNvSpPr/>
          <p:nvPr/>
        </p:nvSpPr>
        <p:spPr>
          <a:xfrm>
            <a:off x="2567880" y="1219320"/>
            <a:ext cx="3250080" cy="716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1 pixel for each position, </a:t>
            </a:r>
            <a:endParaRPr/>
          </a:p>
          <a:p>
            <a:pPr algn="ctr"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z </a:t>
            </a:r>
            <a:r>
              <a:rPr b="1" lang="en-GB" sz="1400">
                <a:solidFill>
                  <a:srgbClr val="000000"/>
                </a:solidFill>
                <a:latin typeface="Arial"/>
                <a:ea typeface="Arial"/>
              </a:rPr>
              <a:t>displacement</a:t>
            </a: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 of the CPG</a:t>
            </a:r>
            <a:endParaRPr/>
          </a:p>
        </p:txBody>
      </p:sp>
      <p:pic>
        <p:nvPicPr>
          <p:cNvPr id="219" name="Shape 235" descr=""/>
          <p:cNvPicPr/>
          <p:nvPr/>
        </p:nvPicPr>
        <p:blipFill>
          <a:blip r:embed="rId1"/>
          <a:srcRect l="661927" t="1159722" r="-842847" b="1053055"/>
          <a:stretch>
            <a:fillRect/>
          </a:stretch>
        </p:blipFill>
        <p:spPr>
          <a:xfrm>
            <a:off x="2865960" y="2002320"/>
            <a:ext cx="2829600" cy="1168920"/>
          </a:xfrm>
          <a:prstGeom prst="rect">
            <a:avLst/>
          </a:prstGeom>
          <a:ln>
            <a:noFill/>
          </a:ln>
        </p:spPr>
      </p:pic>
      <p:pic>
        <p:nvPicPr>
          <p:cNvPr id="220" name="Shape 236" descr=""/>
          <p:cNvPicPr/>
          <p:nvPr/>
        </p:nvPicPr>
        <p:blipFill>
          <a:blip r:embed="rId2"/>
          <a:srcRect l="-1013107" t="1754907" r="-1113524" b="315370"/>
          <a:stretch>
            <a:fillRect/>
          </a:stretch>
        </p:blipFill>
        <p:spPr>
          <a:xfrm>
            <a:off x="3313800" y="3556080"/>
            <a:ext cx="1039320" cy="1126440"/>
          </a:xfrm>
          <a:prstGeom prst="rect">
            <a:avLst/>
          </a:prstGeom>
          <a:ln w="28440">
            <a:solidFill>
              <a:srgbClr val="ff0000"/>
            </a:solidFill>
            <a:round/>
          </a:ln>
        </p:spPr>
      </p:pic>
      <p:sp>
        <p:nvSpPr>
          <p:cNvPr id="221" name="CustomShape 14"/>
          <p:cNvSpPr/>
          <p:nvPr/>
        </p:nvSpPr>
        <p:spPr>
          <a:xfrm>
            <a:off x="3072960" y="2745720"/>
            <a:ext cx="240480" cy="335520"/>
          </a:xfrm>
          <a:prstGeom prst="ellipse">
            <a:avLst/>
          </a:prstGeom>
          <a:noFill/>
          <a:ln w="28440">
            <a:solidFill>
              <a:srgbClr val="ff0000"/>
            </a:solidFill>
            <a:round/>
          </a:ln>
        </p:spPr>
      </p:sp>
      <p:sp>
        <p:nvSpPr>
          <p:cNvPr id="222" name="CustomShape 15"/>
          <p:cNvSpPr/>
          <p:nvPr/>
        </p:nvSpPr>
        <p:spPr>
          <a:xfrm>
            <a:off x="3313800" y="2873520"/>
            <a:ext cx="519480" cy="682200"/>
          </a:xfrm>
          <a:prstGeom prst="straightConnector1">
            <a:avLst/>
          </a:prstGeom>
          <a:noFill/>
          <a:ln w="28440">
            <a:solidFill>
              <a:srgbClr val="ff0000"/>
            </a:solidFill>
            <a:round/>
          </a:ln>
        </p:spPr>
      </p:sp>
      <p:sp>
        <p:nvSpPr>
          <p:cNvPr id="223" name="CustomShape 16"/>
          <p:cNvSpPr/>
          <p:nvPr/>
        </p:nvSpPr>
        <p:spPr>
          <a:xfrm>
            <a:off x="3065760" y="2967480"/>
            <a:ext cx="254880" cy="974520"/>
          </a:xfrm>
          <a:prstGeom prst="straightConnector1">
            <a:avLst/>
          </a:prstGeom>
          <a:noFill/>
          <a:ln w="28440">
            <a:solidFill>
              <a:srgbClr val="ff0000"/>
            </a:solidFill>
            <a:round/>
          </a:ln>
        </p:spPr>
      </p:sp>
      <p:sp>
        <p:nvSpPr>
          <p:cNvPr id="224" name="CustomShape 17"/>
          <p:cNvSpPr/>
          <p:nvPr/>
        </p:nvSpPr>
        <p:spPr>
          <a:xfrm>
            <a:off x="1251000" y="2167560"/>
            <a:ext cx="1821600" cy="745920"/>
          </a:xfrm>
          <a:prstGeom prst="straightConnector1">
            <a:avLst/>
          </a:prstGeom>
          <a:noFill/>
          <a:ln w="9360">
            <a:solidFill>
              <a:srgbClr val="004359"/>
            </a:solidFill>
            <a:custDash>
              <a:ds d="35000" sp="105000"/>
            </a:custDash>
            <a:round/>
          </a:ln>
        </p:spPr>
      </p:sp>
      <p:sp>
        <p:nvSpPr>
          <p:cNvPr id="225" name="CustomShape 18"/>
          <p:cNvSpPr/>
          <p:nvPr/>
        </p:nvSpPr>
        <p:spPr>
          <a:xfrm>
            <a:off x="1501560" y="2528640"/>
            <a:ext cx="1571040" cy="384840"/>
          </a:xfrm>
          <a:prstGeom prst="straightConnector1">
            <a:avLst/>
          </a:prstGeom>
          <a:noFill/>
          <a:ln w="9360">
            <a:solidFill>
              <a:srgbClr val="004359"/>
            </a:solidFill>
            <a:custDash>
              <a:ds d="35000" sp="105000"/>
            </a:custDash>
            <a:round/>
          </a:ln>
        </p:spPr>
      </p:sp>
      <p:sp>
        <p:nvSpPr>
          <p:cNvPr id="226" name="CustomShape 19"/>
          <p:cNvSpPr/>
          <p:nvPr/>
        </p:nvSpPr>
        <p:spPr>
          <a:xfrm>
            <a:off x="1371240" y="2853360"/>
            <a:ext cx="1701720" cy="60120"/>
          </a:xfrm>
          <a:prstGeom prst="straightConnector1">
            <a:avLst/>
          </a:prstGeom>
          <a:noFill/>
          <a:ln w="9360">
            <a:solidFill>
              <a:srgbClr val="004359"/>
            </a:solidFill>
            <a:custDash>
              <a:ds d="35000" sp="105000"/>
            </a:custDash>
            <a:round/>
          </a:ln>
        </p:spPr>
      </p:sp>
      <p:sp>
        <p:nvSpPr>
          <p:cNvPr id="227" name="CustomShape 20"/>
          <p:cNvSpPr/>
          <p:nvPr/>
        </p:nvSpPr>
        <p:spPr>
          <a:xfrm flipH="1" rot="10800000">
            <a:off x="1904040" y="2914200"/>
            <a:ext cx="1168200" cy="320400"/>
          </a:xfrm>
          <a:prstGeom prst="straightConnector1">
            <a:avLst/>
          </a:prstGeom>
          <a:noFill/>
          <a:ln w="9360">
            <a:solidFill>
              <a:srgbClr val="004359"/>
            </a:solidFill>
            <a:custDash>
              <a:ds d="35000" sp="105000"/>
            </a:custDash>
            <a:round/>
          </a:ln>
        </p:spPr>
      </p:sp>
      <p:sp>
        <p:nvSpPr>
          <p:cNvPr id="228" name="CustomShape 21"/>
          <p:cNvSpPr/>
          <p:nvPr/>
        </p:nvSpPr>
        <p:spPr>
          <a:xfrm flipH="1" rot="10800000">
            <a:off x="1752480" y="2914200"/>
            <a:ext cx="1320480" cy="701280"/>
          </a:xfrm>
          <a:prstGeom prst="straightConnector1">
            <a:avLst/>
          </a:prstGeom>
          <a:noFill/>
          <a:ln w="9360">
            <a:solidFill>
              <a:srgbClr val="004359"/>
            </a:solidFill>
            <a:custDash>
              <a:ds d="35000" sp="105000"/>
            </a:custDash>
            <a:round/>
          </a:ln>
        </p:spPr>
      </p:sp>
      <p:sp>
        <p:nvSpPr>
          <p:cNvPr id="229" name="CustomShape 22"/>
          <p:cNvSpPr/>
          <p:nvPr/>
        </p:nvSpPr>
        <p:spPr>
          <a:xfrm rot="10800000">
            <a:off x="3767400" y="3742560"/>
            <a:ext cx="6840" cy="430200"/>
          </a:xfrm>
          <a:prstGeom prst="straightConnector1">
            <a:avLst/>
          </a:prstGeom>
          <a:noFill/>
          <a:ln w="19080">
            <a:solidFill>
              <a:srgbClr val="ff0000"/>
            </a:solidFill>
            <a:round/>
            <a:tailEnd len="lg" type="stealth" w="lg"/>
          </a:ln>
        </p:spPr>
      </p:sp>
      <p:sp>
        <p:nvSpPr>
          <p:cNvPr id="230" name="CustomShape 23"/>
          <p:cNvSpPr/>
          <p:nvPr/>
        </p:nvSpPr>
        <p:spPr>
          <a:xfrm>
            <a:off x="478080" y="1194840"/>
            <a:ext cx="2046960" cy="7452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4DCT registered on CINE CT,</a:t>
            </a:r>
            <a:endParaRPr/>
          </a:p>
          <a:p>
            <a:pPr algn="ctr"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5 couch positions</a:t>
            </a:r>
            <a:endParaRPr/>
          </a:p>
        </p:txBody>
      </p:sp>
      <p:sp>
        <p:nvSpPr>
          <p:cNvPr id="231" name="TextShape 24"/>
          <p:cNvSpPr txBox="1"/>
          <p:nvPr/>
        </p:nvSpPr>
        <p:spPr>
          <a:xfrm>
            <a:off x="8556840" y="4749840"/>
            <a:ext cx="548280" cy="39312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fld id="{CAB4F1BA-F74F-498E-8DAE-158933E08575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6057720" y="1194840"/>
            <a:ext cx="2585880" cy="2267640"/>
          </a:xfrm>
          <a:prstGeom prst="rect">
            <a:avLst/>
          </a:prstGeom>
          <a:solidFill>
            <a:srgbClr val="cfe2f3"/>
          </a:solidFill>
          <a:ln>
            <a:noFill/>
          </a:ln>
        </p:spPr>
      </p:sp>
      <p:sp>
        <p:nvSpPr>
          <p:cNvPr id="233" name="CustomShape 2"/>
          <p:cNvSpPr/>
          <p:nvPr/>
        </p:nvSpPr>
        <p:spPr>
          <a:xfrm>
            <a:off x="497520" y="1194840"/>
            <a:ext cx="5320800" cy="3610080"/>
          </a:xfrm>
          <a:prstGeom prst="rect">
            <a:avLst/>
          </a:prstGeom>
          <a:solidFill>
            <a:srgbClr val="d9ead3"/>
          </a:solidFill>
          <a:ln>
            <a:noFill/>
          </a:ln>
        </p:spPr>
      </p:sp>
      <p:sp>
        <p:nvSpPr>
          <p:cNvPr id="234" name="CustomShape 3"/>
          <p:cNvSpPr/>
          <p:nvPr/>
        </p:nvSpPr>
        <p:spPr>
          <a:xfrm>
            <a:off x="884520" y="2056320"/>
            <a:ext cx="1371240" cy="240480"/>
          </a:xfrm>
          <a:prstGeom prst="rect">
            <a:avLst/>
          </a:prstGeom>
          <a:solidFill>
            <a:srgbClr val="808080"/>
          </a:solidFill>
          <a:ln w="19080">
            <a:solidFill>
              <a:srgbClr val="004359"/>
            </a:solidFill>
            <a:round/>
          </a:ln>
        </p:spPr>
      </p:sp>
      <p:sp>
        <p:nvSpPr>
          <p:cNvPr id="235" name="CustomShape 4"/>
          <p:cNvSpPr/>
          <p:nvPr/>
        </p:nvSpPr>
        <p:spPr>
          <a:xfrm>
            <a:off x="884520" y="2417400"/>
            <a:ext cx="1371240" cy="240480"/>
          </a:xfrm>
          <a:prstGeom prst="rect">
            <a:avLst/>
          </a:prstGeom>
          <a:solidFill>
            <a:srgbClr val="808080"/>
          </a:solidFill>
          <a:ln w="19080">
            <a:solidFill>
              <a:srgbClr val="004359"/>
            </a:solidFill>
            <a:round/>
          </a:ln>
        </p:spPr>
      </p:sp>
      <p:sp>
        <p:nvSpPr>
          <p:cNvPr id="236" name="CustomShape 5"/>
          <p:cNvSpPr/>
          <p:nvPr/>
        </p:nvSpPr>
        <p:spPr>
          <a:xfrm>
            <a:off x="884520" y="2778840"/>
            <a:ext cx="1371240" cy="240480"/>
          </a:xfrm>
          <a:prstGeom prst="rect">
            <a:avLst/>
          </a:prstGeom>
          <a:solidFill>
            <a:srgbClr val="808080"/>
          </a:solidFill>
          <a:ln w="19080">
            <a:solidFill>
              <a:srgbClr val="004359"/>
            </a:solidFill>
            <a:round/>
          </a:ln>
        </p:spPr>
      </p:sp>
      <p:sp>
        <p:nvSpPr>
          <p:cNvPr id="237" name="CustomShape 6"/>
          <p:cNvSpPr/>
          <p:nvPr/>
        </p:nvSpPr>
        <p:spPr>
          <a:xfrm>
            <a:off x="884520" y="3139920"/>
            <a:ext cx="1371240" cy="240480"/>
          </a:xfrm>
          <a:prstGeom prst="rect">
            <a:avLst/>
          </a:prstGeom>
          <a:solidFill>
            <a:srgbClr val="808080"/>
          </a:solidFill>
          <a:ln w="19080">
            <a:solidFill>
              <a:srgbClr val="004359"/>
            </a:solidFill>
            <a:round/>
          </a:ln>
        </p:spPr>
      </p:sp>
      <p:sp>
        <p:nvSpPr>
          <p:cNvPr id="238" name="CustomShape 7"/>
          <p:cNvSpPr/>
          <p:nvPr/>
        </p:nvSpPr>
        <p:spPr>
          <a:xfrm>
            <a:off x="884520" y="3501360"/>
            <a:ext cx="1371240" cy="240480"/>
          </a:xfrm>
          <a:prstGeom prst="rect">
            <a:avLst/>
          </a:prstGeom>
          <a:solidFill>
            <a:srgbClr val="808080"/>
          </a:solidFill>
          <a:ln w="19080">
            <a:solidFill>
              <a:srgbClr val="004359"/>
            </a:solidFill>
            <a:round/>
          </a:ln>
        </p:spPr>
      </p:sp>
      <p:sp>
        <p:nvSpPr>
          <p:cNvPr id="239" name="CustomShape 8"/>
          <p:cNvSpPr/>
          <p:nvPr/>
        </p:nvSpPr>
        <p:spPr>
          <a:xfrm>
            <a:off x="1251000" y="2147400"/>
            <a:ext cx="43560" cy="39960"/>
          </a:xfrm>
          <a:prstGeom prst="rect">
            <a:avLst/>
          </a:prstGeom>
          <a:solidFill>
            <a:srgbClr val="ff0000"/>
          </a:solidFill>
          <a:ln w="19080">
            <a:solidFill>
              <a:srgbClr val="ff0000"/>
            </a:solidFill>
            <a:round/>
          </a:ln>
        </p:spPr>
      </p:sp>
      <p:sp>
        <p:nvSpPr>
          <p:cNvPr id="240" name="CustomShape 9"/>
          <p:cNvSpPr/>
          <p:nvPr/>
        </p:nvSpPr>
        <p:spPr>
          <a:xfrm>
            <a:off x="1479600" y="2528640"/>
            <a:ext cx="43560" cy="39960"/>
          </a:xfrm>
          <a:prstGeom prst="rect">
            <a:avLst/>
          </a:prstGeom>
          <a:solidFill>
            <a:srgbClr val="ff0000"/>
          </a:solidFill>
          <a:ln w="19080">
            <a:solidFill>
              <a:srgbClr val="ff0000"/>
            </a:solidFill>
            <a:round/>
          </a:ln>
        </p:spPr>
      </p:sp>
      <p:sp>
        <p:nvSpPr>
          <p:cNvPr id="241" name="CustomShape 10"/>
          <p:cNvSpPr/>
          <p:nvPr/>
        </p:nvSpPr>
        <p:spPr>
          <a:xfrm>
            <a:off x="1327320" y="2833200"/>
            <a:ext cx="43560" cy="39960"/>
          </a:xfrm>
          <a:prstGeom prst="rect">
            <a:avLst/>
          </a:prstGeom>
          <a:solidFill>
            <a:srgbClr val="ff0000"/>
          </a:solidFill>
          <a:ln w="19080">
            <a:solidFill>
              <a:srgbClr val="ff0000"/>
            </a:solidFill>
            <a:round/>
          </a:ln>
        </p:spPr>
      </p:sp>
      <p:sp>
        <p:nvSpPr>
          <p:cNvPr id="242" name="CustomShape 11"/>
          <p:cNvSpPr/>
          <p:nvPr/>
        </p:nvSpPr>
        <p:spPr>
          <a:xfrm>
            <a:off x="1860840" y="3214440"/>
            <a:ext cx="43560" cy="39960"/>
          </a:xfrm>
          <a:prstGeom prst="rect">
            <a:avLst/>
          </a:prstGeom>
          <a:solidFill>
            <a:srgbClr val="ff0000"/>
          </a:solidFill>
          <a:ln w="19080">
            <a:solidFill>
              <a:srgbClr val="ff0000"/>
            </a:solidFill>
            <a:round/>
          </a:ln>
        </p:spPr>
      </p:sp>
      <p:sp>
        <p:nvSpPr>
          <p:cNvPr id="243" name="CustomShape 12"/>
          <p:cNvSpPr/>
          <p:nvPr/>
        </p:nvSpPr>
        <p:spPr>
          <a:xfrm>
            <a:off x="1708200" y="3595320"/>
            <a:ext cx="43560" cy="39960"/>
          </a:xfrm>
          <a:prstGeom prst="rect">
            <a:avLst/>
          </a:prstGeom>
          <a:solidFill>
            <a:srgbClr val="ff0000"/>
          </a:solidFill>
          <a:ln w="19080">
            <a:solidFill>
              <a:srgbClr val="ff0000"/>
            </a:solidFill>
            <a:round/>
          </a:ln>
        </p:spPr>
      </p:sp>
      <p:sp>
        <p:nvSpPr>
          <p:cNvPr id="244" name="CustomShape 13"/>
          <p:cNvSpPr/>
          <p:nvPr/>
        </p:nvSpPr>
        <p:spPr>
          <a:xfrm>
            <a:off x="2567880" y="1219320"/>
            <a:ext cx="3250080" cy="716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1 pixel for each position, </a:t>
            </a:r>
            <a:endParaRPr/>
          </a:p>
          <a:p>
            <a:pPr algn="ctr"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z </a:t>
            </a:r>
            <a:r>
              <a:rPr b="1" lang="en-GB" sz="1400">
                <a:solidFill>
                  <a:srgbClr val="000000"/>
                </a:solidFill>
                <a:latin typeface="Arial"/>
                <a:ea typeface="Arial"/>
              </a:rPr>
              <a:t>displacement</a:t>
            </a: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 of the CPG</a:t>
            </a:r>
            <a:endParaRPr/>
          </a:p>
        </p:txBody>
      </p:sp>
      <p:pic>
        <p:nvPicPr>
          <p:cNvPr id="245" name="Shape 265" descr=""/>
          <p:cNvPicPr/>
          <p:nvPr/>
        </p:nvPicPr>
        <p:blipFill>
          <a:blip r:embed="rId1"/>
          <a:srcRect l="661927" t="1159722" r="-842847" b="1053055"/>
          <a:stretch>
            <a:fillRect/>
          </a:stretch>
        </p:blipFill>
        <p:spPr>
          <a:xfrm>
            <a:off x="2865960" y="2002320"/>
            <a:ext cx="2829600" cy="1168920"/>
          </a:xfrm>
          <a:prstGeom prst="rect">
            <a:avLst/>
          </a:prstGeom>
          <a:ln>
            <a:noFill/>
          </a:ln>
        </p:spPr>
      </p:pic>
      <p:pic>
        <p:nvPicPr>
          <p:cNvPr id="246" name="Shape 266" descr=""/>
          <p:cNvPicPr/>
          <p:nvPr/>
        </p:nvPicPr>
        <p:blipFill>
          <a:blip r:embed="rId2"/>
          <a:srcRect l="-1013107" t="1754907" r="-1113524" b="315370"/>
          <a:stretch>
            <a:fillRect/>
          </a:stretch>
        </p:blipFill>
        <p:spPr>
          <a:xfrm>
            <a:off x="3313800" y="3556080"/>
            <a:ext cx="1039320" cy="1126440"/>
          </a:xfrm>
          <a:prstGeom prst="rect">
            <a:avLst/>
          </a:prstGeom>
          <a:ln w="28440">
            <a:solidFill>
              <a:srgbClr val="ff0000"/>
            </a:solidFill>
            <a:round/>
          </a:ln>
        </p:spPr>
      </p:pic>
      <p:sp>
        <p:nvSpPr>
          <p:cNvPr id="247" name="CustomShape 14"/>
          <p:cNvSpPr/>
          <p:nvPr/>
        </p:nvSpPr>
        <p:spPr>
          <a:xfrm>
            <a:off x="3072960" y="2745720"/>
            <a:ext cx="240480" cy="335520"/>
          </a:xfrm>
          <a:prstGeom prst="ellipse">
            <a:avLst/>
          </a:prstGeom>
          <a:noFill/>
          <a:ln w="28440">
            <a:solidFill>
              <a:srgbClr val="ff0000"/>
            </a:solidFill>
            <a:round/>
          </a:ln>
        </p:spPr>
      </p:sp>
      <p:sp>
        <p:nvSpPr>
          <p:cNvPr id="248" name="CustomShape 15"/>
          <p:cNvSpPr/>
          <p:nvPr/>
        </p:nvSpPr>
        <p:spPr>
          <a:xfrm>
            <a:off x="3313800" y="2873520"/>
            <a:ext cx="519480" cy="682200"/>
          </a:xfrm>
          <a:prstGeom prst="straightConnector1">
            <a:avLst/>
          </a:prstGeom>
          <a:noFill/>
          <a:ln w="28440">
            <a:solidFill>
              <a:srgbClr val="ff0000"/>
            </a:solidFill>
            <a:round/>
          </a:ln>
        </p:spPr>
      </p:sp>
      <p:sp>
        <p:nvSpPr>
          <p:cNvPr id="249" name="CustomShape 16"/>
          <p:cNvSpPr/>
          <p:nvPr/>
        </p:nvSpPr>
        <p:spPr>
          <a:xfrm>
            <a:off x="3065760" y="2967480"/>
            <a:ext cx="254880" cy="974520"/>
          </a:xfrm>
          <a:prstGeom prst="straightConnector1">
            <a:avLst/>
          </a:prstGeom>
          <a:noFill/>
          <a:ln w="28440">
            <a:solidFill>
              <a:srgbClr val="ff0000"/>
            </a:solidFill>
            <a:round/>
          </a:ln>
        </p:spPr>
      </p:sp>
      <p:sp>
        <p:nvSpPr>
          <p:cNvPr id="250" name="CustomShape 17"/>
          <p:cNvSpPr/>
          <p:nvPr/>
        </p:nvSpPr>
        <p:spPr>
          <a:xfrm>
            <a:off x="1251000" y="2167560"/>
            <a:ext cx="1821600" cy="745920"/>
          </a:xfrm>
          <a:prstGeom prst="straightConnector1">
            <a:avLst/>
          </a:prstGeom>
          <a:noFill/>
          <a:ln w="9360">
            <a:solidFill>
              <a:srgbClr val="004359"/>
            </a:solidFill>
            <a:custDash>
              <a:ds d="35000" sp="105000"/>
            </a:custDash>
            <a:round/>
          </a:ln>
        </p:spPr>
      </p:sp>
      <p:sp>
        <p:nvSpPr>
          <p:cNvPr id="251" name="CustomShape 18"/>
          <p:cNvSpPr/>
          <p:nvPr/>
        </p:nvSpPr>
        <p:spPr>
          <a:xfrm>
            <a:off x="1501560" y="2528640"/>
            <a:ext cx="1571040" cy="384840"/>
          </a:xfrm>
          <a:prstGeom prst="straightConnector1">
            <a:avLst/>
          </a:prstGeom>
          <a:noFill/>
          <a:ln w="9360">
            <a:solidFill>
              <a:srgbClr val="004359"/>
            </a:solidFill>
            <a:custDash>
              <a:ds d="35000" sp="105000"/>
            </a:custDash>
            <a:round/>
          </a:ln>
        </p:spPr>
      </p:sp>
      <p:sp>
        <p:nvSpPr>
          <p:cNvPr id="252" name="CustomShape 19"/>
          <p:cNvSpPr/>
          <p:nvPr/>
        </p:nvSpPr>
        <p:spPr>
          <a:xfrm>
            <a:off x="1371240" y="2853360"/>
            <a:ext cx="1701720" cy="60120"/>
          </a:xfrm>
          <a:prstGeom prst="straightConnector1">
            <a:avLst/>
          </a:prstGeom>
          <a:noFill/>
          <a:ln w="9360">
            <a:solidFill>
              <a:srgbClr val="004359"/>
            </a:solidFill>
            <a:custDash>
              <a:ds d="35000" sp="105000"/>
            </a:custDash>
            <a:round/>
          </a:ln>
        </p:spPr>
      </p:sp>
      <p:sp>
        <p:nvSpPr>
          <p:cNvPr id="253" name="CustomShape 20"/>
          <p:cNvSpPr/>
          <p:nvPr/>
        </p:nvSpPr>
        <p:spPr>
          <a:xfrm flipH="1" rot="10800000">
            <a:off x="1904040" y="2914200"/>
            <a:ext cx="1168200" cy="320400"/>
          </a:xfrm>
          <a:prstGeom prst="straightConnector1">
            <a:avLst/>
          </a:prstGeom>
          <a:noFill/>
          <a:ln w="9360">
            <a:solidFill>
              <a:srgbClr val="004359"/>
            </a:solidFill>
            <a:custDash>
              <a:ds d="35000" sp="105000"/>
            </a:custDash>
            <a:round/>
          </a:ln>
        </p:spPr>
      </p:sp>
      <p:sp>
        <p:nvSpPr>
          <p:cNvPr id="254" name="CustomShape 21"/>
          <p:cNvSpPr/>
          <p:nvPr/>
        </p:nvSpPr>
        <p:spPr>
          <a:xfrm flipH="1" rot="10800000">
            <a:off x="1752480" y="2914200"/>
            <a:ext cx="1320480" cy="701280"/>
          </a:xfrm>
          <a:prstGeom prst="straightConnector1">
            <a:avLst/>
          </a:prstGeom>
          <a:noFill/>
          <a:ln w="9360">
            <a:solidFill>
              <a:srgbClr val="004359"/>
            </a:solidFill>
            <a:custDash>
              <a:ds d="35000" sp="105000"/>
            </a:custDash>
            <a:round/>
          </a:ln>
        </p:spPr>
      </p:sp>
      <p:sp>
        <p:nvSpPr>
          <p:cNvPr id="255" name="CustomShape 22"/>
          <p:cNvSpPr/>
          <p:nvPr/>
        </p:nvSpPr>
        <p:spPr>
          <a:xfrm rot="10800000">
            <a:off x="3767400" y="3742560"/>
            <a:ext cx="6840" cy="430200"/>
          </a:xfrm>
          <a:prstGeom prst="straightConnector1">
            <a:avLst/>
          </a:prstGeom>
          <a:noFill/>
          <a:ln w="19080">
            <a:solidFill>
              <a:srgbClr val="ff0000"/>
            </a:solidFill>
            <a:round/>
            <a:tailEnd len="lg" type="stealth" w="lg"/>
          </a:ln>
        </p:spPr>
      </p:sp>
      <p:sp>
        <p:nvSpPr>
          <p:cNvPr id="256" name="CustomShape 23"/>
          <p:cNvSpPr/>
          <p:nvPr/>
        </p:nvSpPr>
        <p:spPr>
          <a:xfrm>
            <a:off x="478080" y="1194840"/>
            <a:ext cx="2046960" cy="7452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4DCT registered on CINE CT,</a:t>
            </a:r>
            <a:endParaRPr/>
          </a:p>
          <a:p>
            <a:pPr algn="ctr"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5 couch positions</a:t>
            </a:r>
            <a:endParaRPr/>
          </a:p>
        </p:txBody>
      </p:sp>
      <p:sp>
        <p:nvSpPr>
          <p:cNvPr id="257" name="CustomShape 24"/>
          <p:cNvSpPr/>
          <p:nvPr/>
        </p:nvSpPr>
        <p:spPr>
          <a:xfrm>
            <a:off x="6230520" y="1338480"/>
            <a:ext cx="2139840" cy="716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Respiratory 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GB" sz="1400">
                <a:solidFill>
                  <a:srgbClr val="000000"/>
                </a:solidFill>
                <a:latin typeface="Arial"/>
                <a:ea typeface="Arial"/>
              </a:rPr>
              <a:t>surrogate signal</a:t>
            </a:r>
            <a:endParaRPr/>
          </a:p>
        </p:txBody>
      </p:sp>
      <p:pic>
        <p:nvPicPr>
          <p:cNvPr id="258" name="Shape 278" descr=""/>
          <p:cNvPicPr/>
          <p:nvPr/>
        </p:nvPicPr>
        <p:blipFill>
          <a:blip r:embed="rId3"/>
          <a:srcRect l="850000" t="935555" r="-1093055" b="1372314"/>
          <a:stretch>
            <a:fillRect/>
          </a:stretch>
        </p:blipFill>
        <p:spPr>
          <a:xfrm>
            <a:off x="6265800" y="2192040"/>
            <a:ext cx="2170080" cy="789120"/>
          </a:xfrm>
          <a:prstGeom prst="rect">
            <a:avLst/>
          </a:prstGeom>
          <a:ln>
            <a:noFill/>
          </a:ln>
        </p:spPr>
      </p:pic>
      <p:sp>
        <p:nvSpPr>
          <p:cNvPr id="259" name="TextShape 25"/>
          <p:cNvSpPr txBox="1"/>
          <p:nvPr/>
        </p:nvSpPr>
        <p:spPr>
          <a:xfrm>
            <a:off x="340920" y="426960"/>
            <a:ext cx="8489520" cy="5281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1" lang="en-GB" sz="3000">
                <a:solidFill>
                  <a:srgbClr val="004359"/>
                </a:solidFill>
                <a:latin typeface="Arial"/>
                <a:ea typeface="Arial"/>
              </a:rPr>
              <a:t>Core task 2: One Voxel Fitting - Data</a:t>
            </a:r>
            <a:endParaRPr/>
          </a:p>
        </p:txBody>
      </p:sp>
      <p:sp>
        <p:nvSpPr>
          <p:cNvPr id="260" name="TextShape 26"/>
          <p:cNvSpPr txBox="1"/>
          <p:nvPr/>
        </p:nvSpPr>
        <p:spPr>
          <a:xfrm>
            <a:off x="8556840" y="4749840"/>
            <a:ext cx="548280" cy="39312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fld id="{BAC5FB66-8287-41ED-9174-8891ADFCBBB1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Shape 285" descr=""/>
          <p:cNvPicPr/>
          <p:nvPr/>
        </p:nvPicPr>
        <p:blipFill>
          <a:blip r:embed="rId1"/>
          <a:srcRect l="933593" t="1593888" r="673385" b="810648"/>
          <a:stretch>
            <a:fillRect/>
          </a:stretch>
        </p:blipFill>
        <p:spPr>
          <a:xfrm>
            <a:off x="2325240" y="4528440"/>
            <a:ext cx="4264920" cy="557280"/>
          </a:xfrm>
          <a:prstGeom prst="rect">
            <a:avLst/>
          </a:prstGeom>
          <a:ln>
            <a:noFill/>
          </a:ln>
        </p:spPr>
      </p:pic>
      <p:sp>
        <p:nvSpPr>
          <p:cNvPr id="262" name="TextShape 1"/>
          <p:cNvSpPr txBox="1"/>
          <p:nvPr/>
        </p:nvSpPr>
        <p:spPr>
          <a:xfrm>
            <a:off x="340920" y="426960"/>
            <a:ext cx="8489520" cy="5281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1" lang="en-GB" sz="3000">
                <a:solidFill>
                  <a:srgbClr val="004359"/>
                </a:solidFill>
                <a:latin typeface="Arial"/>
                <a:ea typeface="Arial"/>
              </a:rPr>
              <a:t>Core task 2: One Voxel Fitting - The models</a:t>
            </a:r>
            <a:endParaRPr/>
          </a:p>
        </p:txBody>
      </p:sp>
      <p:pic>
        <p:nvPicPr>
          <p:cNvPr id="263" name="Shape 287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047480" y="1069560"/>
            <a:ext cx="1049040" cy="383040"/>
          </a:xfrm>
          <a:prstGeom prst="rect">
            <a:avLst/>
          </a:prstGeom>
          <a:ln>
            <a:noFill/>
          </a:ln>
        </p:spPr>
      </p:pic>
      <p:sp>
        <p:nvSpPr>
          <p:cNvPr id="264" name="TextShape 2"/>
          <p:cNvSpPr txBox="1"/>
          <p:nvPr/>
        </p:nvSpPr>
        <p:spPr>
          <a:xfrm>
            <a:off x="8556840" y="4749840"/>
            <a:ext cx="548280" cy="39312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fld id="{BC7ED831-983F-4B3D-A11A-3CD0023CB814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3856680" y="1661040"/>
            <a:ext cx="1402920" cy="419400"/>
          </a:xfrm>
          <a:prstGeom prst="rect">
            <a:avLst/>
          </a:prstGeom>
          <a:solidFill>
            <a:srgbClr val="cfe2f3"/>
          </a:solidFill>
          <a:ln w="19080">
            <a:solidFill>
              <a:srgbClr val="cfe2f3"/>
            </a:solidFill>
            <a:round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Design Matrix</a:t>
            </a:r>
            <a:endParaRPr/>
          </a:p>
        </p:txBody>
      </p:sp>
      <p:sp>
        <p:nvSpPr>
          <p:cNvPr id="266" name="CustomShape 2"/>
          <p:cNvSpPr/>
          <p:nvPr/>
        </p:nvSpPr>
        <p:spPr>
          <a:xfrm>
            <a:off x="4557960" y="1098720"/>
            <a:ext cx="376200" cy="383040"/>
          </a:xfrm>
          <a:prstGeom prst="ellipse">
            <a:avLst/>
          </a:prstGeom>
          <a:noFill/>
          <a:ln w="19080">
            <a:solidFill>
              <a:srgbClr val="cfe2f3"/>
            </a:solidFill>
            <a:round/>
          </a:ln>
        </p:spPr>
      </p:sp>
      <p:sp>
        <p:nvSpPr>
          <p:cNvPr id="267" name="CustomShape 3"/>
          <p:cNvSpPr/>
          <p:nvPr/>
        </p:nvSpPr>
        <p:spPr>
          <a:xfrm flipH="1" rot="10800000">
            <a:off x="4558320" y="1482120"/>
            <a:ext cx="187920" cy="178920"/>
          </a:xfrm>
          <a:prstGeom prst="straightConnector1">
            <a:avLst/>
          </a:prstGeom>
          <a:noFill/>
          <a:ln w="19080">
            <a:solidFill>
              <a:srgbClr val="cfe2f3"/>
            </a:solidFill>
            <a:round/>
          </a:ln>
        </p:spPr>
      </p:sp>
      <p:sp>
        <p:nvSpPr>
          <p:cNvPr id="268" name="CustomShape 4"/>
          <p:cNvSpPr/>
          <p:nvPr/>
        </p:nvSpPr>
        <p:spPr>
          <a:xfrm>
            <a:off x="3172320" y="2053800"/>
            <a:ext cx="2799000" cy="321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n-GB" sz="1000">
                <a:solidFill>
                  <a:srgbClr val="000000"/>
                </a:solidFill>
                <a:latin typeface="Arial"/>
                <a:ea typeface="Arial"/>
              </a:rPr>
              <a:t>Depends on the respiratory surrogate signal</a:t>
            </a:r>
            <a:endParaRPr/>
          </a:p>
        </p:txBody>
      </p:sp>
      <p:pic>
        <p:nvPicPr>
          <p:cNvPr id="269" name="Shape 297" descr=""/>
          <p:cNvPicPr/>
          <p:nvPr/>
        </p:nvPicPr>
        <p:blipFill>
          <a:blip r:embed="rId1"/>
          <a:srcRect l="850000" t="935555" r="-1093055" b="1372314"/>
          <a:stretch>
            <a:fillRect/>
          </a:stretch>
        </p:blipFill>
        <p:spPr>
          <a:xfrm>
            <a:off x="3472920" y="2364840"/>
            <a:ext cx="2170080" cy="789120"/>
          </a:xfrm>
          <a:prstGeom prst="rect">
            <a:avLst/>
          </a:prstGeom>
          <a:ln>
            <a:noFill/>
          </a:ln>
        </p:spPr>
      </p:pic>
      <p:sp>
        <p:nvSpPr>
          <p:cNvPr id="270" name="CustomShape 5"/>
          <p:cNvSpPr/>
          <p:nvPr/>
        </p:nvSpPr>
        <p:spPr>
          <a:xfrm>
            <a:off x="3023640" y="2621520"/>
            <a:ext cx="545400" cy="491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i="1" lang="en-GB" sz="1400">
                <a:solidFill>
                  <a:srgbClr val="000000"/>
                </a:solidFill>
                <a:latin typeface="Ubuntu"/>
                <a:ea typeface="Ubuntu"/>
              </a:rPr>
              <a:t>S =</a:t>
            </a:r>
            <a:endParaRPr/>
          </a:p>
        </p:txBody>
      </p:sp>
      <p:pic>
        <p:nvPicPr>
          <p:cNvPr id="271" name="Shape 299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153880" y="3738960"/>
            <a:ext cx="942120" cy="1029600"/>
          </a:xfrm>
          <a:prstGeom prst="rect">
            <a:avLst/>
          </a:prstGeom>
          <a:ln>
            <a:noFill/>
          </a:ln>
        </p:spPr>
      </p:pic>
      <p:pic>
        <p:nvPicPr>
          <p:cNvPr id="272" name="Shape 300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72360" y="3738960"/>
            <a:ext cx="1251720" cy="1029600"/>
          </a:xfrm>
          <a:prstGeom prst="rect">
            <a:avLst/>
          </a:prstGeom>
          <a:ln>
            <a:noFill/>
          </a:ln>
        </p:spPr>
      </p:pic>
      <p:pic>
        <p:nvPicPr>
          <p:cNvPr id="273" name="Shape 301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434560" y="3738960"/>
            <a:ext cx="1568160" cy="1029600"/>
          </a:xfrm>
          <a:prstGeom prst="rect">
            <a:avLst/>
          </a:prstGeom>
          <a:ln>
            <a:noFill/>
          </a:ln>
        </p:spPr>
      </p:pic>
      <p:sp>
        <p:nvSpPr>
          <p:cNvPr id="274" name="CustomShape 6"/>
          <p:cNvSpPr/>
          <p:nvPr/>
        </p:nvSpPr>
        <p:spPr>
          <a:xfrm>
            <a:off x="2319120" y="3408480"/>
            <a:ext cx="1068840" cy="250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1</a:t>
            </a:r>
            <a:r>
              <a:rPr lang="en-GB" sz="1400" baseline="30000">
                <a:solidFill>
                  <a:srgbClr val="000000"/>
                </a:solidFill>
                <a:latin typeface="Arial"/>
                <a:ea typeface="Arial"/>
              </a:rPr>
              <a:t>st</a:t>
            </a: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 order</a:t>
            </a:r>
            <a:endParaRPr/>
          </a:p>
        </p:txBody>
      </p:sp>
      <p:sp>
        <p:nvSpPr>
          <p:cNvPr id="275" name="CustomShape 7"/>
          <p:cNvSpPr/>
          <p:nvPr/>
        </p:nvSpPr>
        <p:spPr>
          <a:xfrm>
            <a:off x="3992400" y="3408480"/>
            <a:ext cx="1068840" cy="250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2</a:t>
            </a:r>
            <a:r>
              <a:rPr lang="en-GB" sz="1400" baseline="30000">
                <a:solidFill>
                  <a:srgbClr val="000000"/>
                </a:solidFill>
                <a:latin typeface="Arial"/>
                <a:ea typeface="Arial"/>
              </a:rPr>
              <a:t>nd</a:t>
            </a: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 order</a:t>
            </a:r>
            <a:endParaRPr/>
          </a:p>
        </p:txBody>
      </p:sp>
      <p:sp>
        <p:nvSpPr>
          <p:cNvPr id="276" name="CustomShape 8"/>
          <p:cNvSpPr/>
          <p:nvPr/>
        </p:nvSpPr>
        <p:spPr>
          <a:xfrm>
            <a:off x="5913000" y="3408480"/>
            <a:ext cx="1068840" cy="250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3</a:t>
            </a:r>
            <a:r>
              <a:rPr lang="en-GB" sz="1400" baseline="30000">
                <a:solidFill>
                  <a:srgbClr val="000000"/>
                </a:solidFill>
                <a:latin typeface="Arial"/>
                <a:ea typeface="Arial"/>
              </a:rPr>
              <a:t>rd</a:t>
            </a: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 order</a:t>
            </a:r>
            <a:endParaRPr/>
          </a:p>
        </p:txBody>
      </p:sp>
      <p:pic>
        <p:nvPicPr>
          <p:cNvPr id="277" name="Shape 305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4047480" y="1069560"/>
            <a:ext cx="1049040" cy="383040"/>
          </a:xfrm>
          <a:prstGeom prst="rect">
            <a:avLst/>
          </a:prstGeom>
          <a:ln>
            <a:noFill/>
          </a:ln>
        </p:spPr>
      </p:pic>
      <p:sp>
        <p:nvSpPr>
          <p:cNvPr id="278" name="TextShape 9"/>
          <p:cNvSpPr txBox="1"/>
          <p:nvPr/>
        </p:nvSpPr>
        <p:spPr>
          <a:xfrm>
            <a:off x="340920" y="426960"/>
            <a:ext cx="8489520" cy="5281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1" lang="en-GB" sz="3000">
                <a:solidFill>
                  <a:srgbClr val="004359"/>
                </a:solidFill>
                <a:latin typeface="Arial"/>
                <a:ea typeface="Arial"/>
              </a:rPr>
              <a:t>Core task 2: One Voxel Fitting - The models</a:t>
            </a:r>
            <a:endParaRPr/>
          </a:p>
        </p:txBody>
      </p:sp>
      <p:sp>
        <p:nvSpPr>
          <p:cNvPr id="279" name="TextShape 10"/>
          <p:cNvSpPr txBox="1"/>
          <p:nvPr/>
        </p:nvSpPr>
        <p:spPr>
          <a:xfrm>
            <a:off x="8556840" y="4749840"/>
            <a:ext cx="548280" cy="39312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fld id="{25FEDCE8-B3E5-40F8-8C16-E1651382FC42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3856680" y="1661040"/>
            <a:ext cx="1402920" cy="419400"/>
          </a:xfrm>
          <a:prstGeom prst="rect">
            <a:avLst/>
          </a:prstGeom>
          <a:solidFill>
            <a:srgbClr val="cfe2f3"/>
          </a:solidFill>
          <a:ln w="19080">
            <a:solidFill>
              <a:srgbClr val="cfe2f3"/>
            </a:solidFill>
            <a:round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Design Matrix</a:t>
            </a:r>
            <a:endParaRPr/>
          </a:p>
        </p:txBody>
      </p:sp>
      <p:sp>
        <p:nvSpPr>
          <p:cNvPr id="281" name="CustomShape 2"/>
          <p:cNvSpPr/>
          <p:nvPr/>
        </p:nvSpPr>
        <p:spPr>
          <a:xfrm>
            <a:off x="4557960" y="1098720"/>
            <a:ext cx="376200" cy="383040"/>
          </a:xfrm>
          <a:prstGeom prst="ellipse">
            <a:avLst/>
          </a:prstGeom>
          <a:noFill/>
          <a:ln w="19080">
            <a:solidFill>
              <a:srgbClr val="cfe2f3"/>
            </a:solidFill>
            <a:round/>
          </a:ln>
        </p:spPr>
      </p:sp>
      <p:sp>
        <p:nvSpPr>
          <p:cNvPr id="282" name="CustomShape 3"/>
          <p:cNvSpPr/>
          <p:nvPr/>
        </p:nvSpPr>
        <p:spPr>
          <a:xfrm flipH="1" rot="10800000">
            <a:off x="4558320" y="1482120"/>
            <a:ext cx="187920" cy="178920"/>
          </a:xfrm>
          <a:prstGeom prst="straightConnector1">
            <a:avLst/>
          </a:prstGeom>
          <a:noFill/>
          <a:ln w="19080">
            <a:solidFill>
              <a:srgbClr val="cfe2f3"/>
            </a:solidFill>
            <a:round/>
          </a:ln>
        </p:spPr>
      </p:sp>
      <p:sp>
        <p:nvSpPr>
          <p:cNvPr id="283" name="CustomShape 4"/>
          <p:cNvSpPr/>
          <p:nvPr/>
        </p:nvSpPr>
        <p:spPr>
          <a:xfrm>
            <a:off x="2638800" y="2053800"/>
            <a:ext cx="2799000" cy="321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n-GB" sz="1000">
                <a:solidFill>
                  <a:srgbClr val="000000"/>
                </a:solidFill>
                <a:latin typeface="Arial"/>
                <a:ea typeface="Arial"/>
              </a:rPr>
              <a:t>Depends on the respiratory surrogate signal</a:t>
            </a:r>
            <a:endParaRPr/>
          </a:p>
        </p:txBody>
      </p:sp>
      <p:pic>
        <p:nvPicPr>
          <p:cNvPr id="284" name="Shape 316" descr=""/>
          <p:cNvPicPr/>
          <p:nvPr/>
        </p:nvPicPr>
        <p:blipFill>
          <a:blip r:embed="rId1"/>
          <a:srcRect l="850000" t="935555" r="-1093055" b="1372314"/>
          <a:stretch>
            <a:fillRect/>
          </a:stretch>
        </p:blipFill>
        <p:spPr>
          <a:xfrm>
            <a:off x="2939400" y="2364840"/>
            <a:ext cx="2170080" cy="789120"/>
          </a:xfrm>
          <a:prstGeom prst="rect">
            <a:avLst/>
          </a:prstGeom>
          <a:ln>
            <a:noFill/>
          </a:ln>
        </p:spPr>
      </p:pic>
      <p:sp>
        <p:nvSpPr>
          <p:cNvPr id="285" name="CustomShape 5"/>
          <p:cNvSpPr/>
          <p:nvPr/>
        </p:nvSpPr>
        <p:spPr>
          <a:xfrm>
            <a:off x="2490120" y="2621520"/>
            <a:ext cx="545400" cy="491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i="1" lang="en-GB" sz="1400">
                <a:solidFill>
                  <a:srgbClr val="000000"/>
                </a:solidFill>
                <a:latin typeface="Ubuntu"/>
                <a:ea typeface="Ubuntu"/>
              </a:rPr>
              <a:t>S =</a:t>
            </a:r>
            <a:endParaRPr/>
          </a:p>
        </p:txBody>
      </p:sp>
      <p:pic>
        <p:nvPicPr>
          <p:cNvPr id="286" name="Shape 318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01400" y="3738960"/>
            <a:ext cx="942120" cy="1029600"/>
          </a:xfrm>
          <a:prstGeom prst="rect">
            <a:avLst/>
          </a:prstGeom>
          <a:ln>
            <a:noFill/>
          </a:ln>
        </p:spPr>
      </p:pic>
      <p:pic>
        <p:nvPicPr>
          <p:cNvPr id="287" name="Shape 319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919880" y="3738960"/>
            <a:ext cx="1251720" cy="1029600"/>
          </a:xfrm>
          <a:prstGeom prst="rect">
            <a:avLst/>
          </a:prstGeom>
          <a:ln>
            <a:noFill/>
          </a:ln>
        </p:spPr>
      </p:pic>
      <p:pic>
        <p:nvPicPr>
          <p:cNvPr id="288" name="Shape 320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3682080" y="3738960"/>
            <a:ext cx="1568160" cy="1029600"/>
          </a:xfrm>
          <a:prstGeom prst="rect">
            <a:avLst/>
          </a:prstGeom>
          <a:ln>
            <a:noFill/>
          </a:ln>
        </p:spPr>
      </p:pic>
      <p:sp>
        <p:nvSpPr>
          <p:cNvPr id="289" name="CustomShape 6"/>
          <p:cNvSpPr/>
          <p:nvPr/>
        </p:nvSpPr>
        <p:spPr>
          <a:xfrm>
            <a:off x="566640" y="3408480"/>
            <a:ext cx="1068840" cy="250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1</a:t>
            </a:r>
            <a:r>
              <a:rPr lang="en-GB" sz="1400" baseline="30000">
                <a:solidFill>
                  <a:srgbClr val="000000"/>
                </a:solidFill>
                <a:latin typeface="Arial"/>
                <a:ea typeface="Arial"/>
              </a:rPr>
              <a:t>st</a:t>
            </a: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 order</a:t>
            </a:r>
            <a:endParaRPr/>
          </a:p>
        </p:txBody>
      </p:sp>
      <p:sp>
        <p:nvSpPr>
          <p:cNvPr id="290" name="CustomShape 7"/>
          <p:cNvSpPr/>
          <p:nvPr/>
        </p:nvSpPr>
        <p:spPr>
          <a:xfrm>
            <a:off x="2239920" y="3408480"/>
            <a:ext cx="1068840" cy="250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2</a:t>
            </a:r>
            <a:r>
              <a:rPr lang="en-GB" sz="1400" baseline="30000">
                <a:solidFill>
                  <a:srgbClr val="000000"/>
                </a:solidFill>
                <a:latin typeface="Arial"/>
                <a:ea typeface="Arial"/>
              </a:rPr>
              <a:t>nd</a:t>
            </a: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 order</a:t>
            </a:r>
            <a:endParaRPr/>
          </a:p>
        </p:txBody>
      </p:sp>
      <p:sp>
        <p:nvSpPr>
          <p:cNvPr id="291" name="CustomShape 8"/>
          <p:cNvSpPr/>
          <p:nvPr/>
        </p:nvSpPr>
        <p:spPr>
          <a:xfrm>
            <a:off x="4160160" y="3408480"/>
            <a:ext cx="1068840" cy="250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3</a:t>
            </a:r>
            <a:r>
              <a:rPr lang="en-GB" sz="1400" baseline="30000">
                <a:solidFill>
                  <a:srgbClr val="000000"/>
                </a:solidFill>
                <a:latin typeface="Arial"/>
                <a:ea typeface="Arial"/>
              </a:rPr>
              <a:t>rd</a:t>
            </a: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 order</a:t>
            </a:r>
            <a:endParaRPr/>
          </a:p>
        </p:txBody>
      </p:sp>
      <p:pic>
        <p:nvPicPr>
          <p:cNvPr id="292" name="Shape 324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4047480" y="1069560"/>
            <a:ext cx="1049040" cy="383040"/>
          </a:xfrm>
          <a:prstGeom prst="rect">
            <a:avLst/>
          </a:prstGeom>
          <a:ln>
            <a:noFill/>
          </a:ln>
        </p:spPr>
      </p:pic>
      <p:sp>
        <p:nvSpPr>
          <p:cNvPr id="293" name="CustomShape 9"/>
          <p:cNvSpPr/>
          <p:nvPr/>
        </p:nvSpPr>
        <p:spPr>
          <a:xfrm rot="10800000">
            <a:off x="5183280" y="1284120"/>
            <a:ext cx="360000" cy="6120"/>
          </a:xfrm>
          <a:prstGeom prst="straightConnector1">
            <a:avLst/>
          </a:prstGeom>
          <a:noFill/>
          <a:ln w="19080">
            <a:solidFill>
              <a:srgbClr val="b6d7a8"/>
            </a:solidFill>
            <a:round/>
          </a:ln>
        </p:spPr>
      </p:sp>
      <p:sp>
        <p:nvSpPr>
          <p:cNvPr id="294" name="CustomShape 10"/>
          <p:cNvSpPr/>
          <p:nvPr/>
        </p:nvSpPr>
        <p:spPr>
          <a:xfrm>
            <a:off x="5543280" y="1098720"/>
            <a:ext cx="3051000" cy="383040"/>
          </a:xfrm>
          <a:prstGeom prst="rect">
            <a:avLst/>
          </a:prstGeom>
          <a:solidFill>
            <a:srgbClr val="b6d7a8"/>
          </a:solidFill>
          <a:ln w="19080">
            <a:solidFill>
              <a:srgbClr val="b6d7a8"/>
            </a:solidFill>
            <a:round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Estimated model parameters</a:t>
            </a:r>
            <a:endParaRPr/>
          </a:p>
        </p:txBody>
      </p:sp>
      <p:sp>
        <p:nvSpPr>
          <p:cNvPr id="295" name="CustomShape 11"/>
          <p:cNvSpPr/>
          <p:nvPr/>
        </p:nvSpPr>
        <p:spPr>
          <a:xfrm>
            <a:off x="4867200" y="1092240"/>
            <a:ext cx="315360" cy="383040"/>
          </a:xfrm>
          <a:prstGeom prst="ellipse">
            <a:avLst/>
          </a:prstGeom>
          <a:noFill/>
          <a:ln w="19080">
            <a:solidFill>
              <a:srgbClr val="b6d7a8"/>
            </a:solidFill>
            <a:round/>
          </a:ln>
        </p:spPr>
      </p:sp>
      <p:pic>
        <p:nvPicPr>
          <p:cNvPr id="296" name="Shape 328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6208200" y="2063880"/>
            <a:ext cx="1720440" cy="309600"/>
          </a:xfrm>
          <a:prstGeom prst="rect">
            <a:avLst/>
          </a:prstGeom>
          <a:ln>
            <a:noFill/>
          </a:ln>
        </p:spPr>
      </p:pic>
      <p:sp>
        <p:nvSpPr>
          <p:cNvPr id="297" name="CustomShape 12"/>
          <p:cNvSpPr/>
          <p:nvPr/>
        </p:nvSpPr>
        <p:spPr>
          <a:xfrm>
            <a:off x="5543280" y="1482120"/>
            <a:ext cx="3051000" cy="439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n-GB" sz="1000">
                <a:solidFill>
                  <a:srgbClr val="000000"/>
                </a:solidFill>
                <a:latin typeface="Arial"/>
                <a:ea typeface="Arial"/>
              </a:rPr>
              <a:t>Depend on the design matrix and the z displacement of the CPG</a:t>
            </a:r>
            <a:endParaRPr/>
          </a:p>
        </p:txBody>
      </p:sp>
      <p:pic>
        <p:nvPicPr>
          <p:cNvPr id="298" name="Shape 330" descr=""/>
          <p:cNvPicPr/>
          <p:nvPr/>
        </p:nvPicPr>
        <p:blipFill>
          <a:blip r:embed="rId7"/>
          <a:srcRect l="661927" t="1159722" r="-842847" b="1053055"/>
          <a:stretch>
            <a:fillRect/>
          </a:stretch>
        </p:blipFill>
        <p:spPr>
          <a:xfrm>
            <a:off x="6068160" y="2582280"/>
            <a:ext cx="2000880" cy="880200"/>
          </a:xfrm>
          <a:prstGeom prst="rect">
            <a:avLst/>
          </a:prstGeom>
          <a:ln>
            <a:noFill/>
          </a:ln>
        </p:spPr>
      </p:pic>
      <p:sp>
        <p:nvSpPr>
          <p:cNvPr id="299" name="CustomShape 13"/>
          <p:cNvSpPr/>
          <p:nvPr/>
        </p:nvSpPr>
        <p:spPr>
          <a:xfrm>
            <a:off x="6384960" y="3238560"/>
            <a:ext cx="367200" cy="513720"/>
          </a:xfrm>
          <a:prstGeom prst="straightConnector1">
            <a:avLst/>
          </a:prstGeom>
          <a:noFill/>
          <a:ln w="28440">
            <a:solidFill>
              <a:srgbClr val="ff0000"/>
            </a:solidFill>
            <a:round/>
          </a:ln>
        </p:spPr>
      </p:sp>
      <p:sp>
        <p:nvSpPr>
          <p:cNvPr id="300" name="CustomShape 14"/>
          <p:cNvSpPr/>
          <p:nvPr/>
        </p:nvSpPr>
        <p:spPr>
          <a:xfrm>
            <a:off x="6209640" y="3309480"/>
            <a:ext cx="180360" cy="733680"/>
          </a:xfrm>
          <a:prstGeom prst="straightConnector1">
            <a:avLst/>
          </a:prstGeom>
          <a:noFill/>
          <a:ln w="28440">
            <a:solidFill>
              <a:srgbClr val="ff0000"/>
            </a:solidFill>
            <a:round/>
          </a:ln>
        </p:spPr>
      </p:sp>
      <p:pic>
        <p:nvPicPr>
          <p:cNvPr id="301" name="Shape 332" descr=""/>
          <p:cNvPicPr/>
          <p:nvPr/>
        </p:nvPicPr>
        <p:blipFill>
          <a:blip r:embed="rId8"/>
          <a:srcRect l="-1013107" t="1754907" r="-1113524" b="315370"/>
          <a:stretch>
            <a:fillRect/>
          </a:stretch>
        </p:blipFill>
        <p:spPr>
          <a:xfrm>
            <a:off x="6384960" y="3753000"/>
            <a:ext cx="734760" cy="848520"/>
          </a:xfrm>
          <a:prstGeom prst="rect">
            <a:avLst/>
          </a:prstGeom>
          <a:ln w="28440">
            <a:solidFill>
              <a:srgbClr val="ff0000"/>
            </a:solidFill>
            <a:round/>
          </a:ln>
        </p:spPr>
      </p:pic>
      <p:sp>
        <p:nvSpPr>
          <p:cNvPr id="302" name="CustomShape 15"/>
          <p:cNvSpPr/>
          <p:nvPr/>
        </p:nvSpPr>
        <p:spPr>
          <a:xfrm>
            <a:off x="6214680" y="3142440"/>
            <a:ext cx="169920" cy="252360"/>
          </a:xfrm>
          <a:prstGeom prst="ellipse">
            <a:avLst/>
          </a:prstGeom>
          <a:noFill/>
          <a:ln w="28440">
            <a:solidFill>
              <a:srgbClr val="ff0000"/>
            </a:solidFill>
            <a:round/>
          </a:ln>
        </p:spPr>
      </p:sp>
      <p:sp>
        <p:nvSpPr>
          <p:cNvPr id="303" name="TextShape 16"/>
          <p:cNvSpPr txBox="1"/>
          <p:nvPr/>
        </p:nvSpPr>
        <p:spPr>
          <a:xfrm>
            <a:off x="340920" y="426960"/>
            <a:ext cx="8489520" cy="5281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1" lang="en-GB" sz="3000">
                <a:solidFill>
                  <a:srgbClr val="004359"/>
                </a:solidFill>
                <a:latin typeface="Arial"/>
                <a:ea typeface="Arial"/>
              </a:rPr>
              <a:t>Core task 2: One Voxel Fitting - The models</a:t>
            </a:r>
            <a:endParaRPr/>
          </a:p>
        </p:txBody>
      </p:sp>
      <p:sp>
        <p:nvSpPr>
          <p:cNvPr id="304" name="TextShape 17"/>
          <p:cNvSpPr txBox="1"/>
          <p:nvPr/>
        </p:nvSpPr>
        <p:spPr>
          <a:xfrm>
            <a:off x="8556840" y="4749840"/>
            <a:ext cx="548280" cy="39312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fld id="{122FED30-4CFE-4AEC-9B81-529A8DF24412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330120" y="1275120"/>
            <a:ext cx="8489520" cy="358308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Arial"/>
              <a:buChar char="•"/>
            </a:pPr>
            <a:r>
              <a:rPr lang="en-GB" sz="2400">
                <a:solidFill>
                  <a:srgbClr val="000000"/>
                </a:solidFill>
                <a:latin typeface="Arial"/>
              </a:rPr>
              <a:t>Radiation Therapy uses ionising radiation to kill malignant cells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GB" sz="2400">
                <a:solidFill>
                  <a:srgbClr val="000000"/>
                </a:solidFill>
                <a:latin typeface="Arial"/>
              </a:rPr>
              <a:t>It should also spare healthy tissue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87" name="TextShape 2"/>
          <p:cNvSpPr txBox="1"/>
          <p:nvPr/>
        </p:nvSpPr>
        <p:spPr>
          <a:xfrm>
            <a:off x="330120" y="681120"/>
            <a:ext cx="8489520" cy="9723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1" lang="en-GB" sz="3000">
                <a:solidFill>
                  <a:srgbClr val="004359"/>
                </a:solidFill>
                <a:latin typeface="Arial"/>
                <a:ea typeface="Arial"/>
              </a:rPr>
              <a:t>Introduction - Radiotherapy</a:t>
            </a:r>
            <a:endParaRPr/>
          </a:p>
        </p:txBody>
      </p:sp>
      <p:pic>
        <p:nvPicPr>
          <p:cNvPr id="88" name="Shape 5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217320" y="2756880"/>
            <a:ext cx="2226240" cy="1940760"/>
          </a:xfrm>
          <a:prstGeom prst="rect">
            <a:avLst/>
          </a:prstGeom>
          <a:ln>
            <a:noFill/>
          </a:ln>
        </p:spPr>
      </p:pic>
      <p:pic>
        <p:nvPicPr>
          <p:cNvPr id="89" name="Shape 5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917320" y="2733840"/>
            <a:ext cx="2985120" cy="1963800"/>
          </a:xfrm>
          <a:prstGeom prst="rect">
            <a:avLst/>
          </a:prstGeom>
          <a:ln>
            <a:noFill/>
          </a:ln>
        </p:spPr>
      </p:pic>
      <p:pic>
        <p:nvPicPr>
          <p:cNvPr id="90" name="Shape 54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10600" y="2756880"/>
            <a:ext cx="2622600" cy="1940760"/>
          </a:xfrm>
          <a:prstGeom prst="rect">
            <a:avLst/>
          </a:prstGeom>
          <a:ln>
            <a:noFill/>
          </a:ln>
        </p:spPr>
      </p:pic>
      <p:sp>
        <p:nvSpPr>
          <p:cNvPr id="91" name="TextShape 3"/>
          <p:cNvSpPr txBox="1"/>
          <p:nvPr/>
        </p:nvSpPr>
        <p:spPr>
          <a:xfrm>
            <a:off x="8556840" y="4749840"/>
            <a:ext cx="548280" cy="39312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fld id="{9372BE31-47A7-4FE6-A44D-1E9DCCBF99F1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3856680" y="1661040"/>
            <a:ext cx="1402920" cy="374040"/>
          </a:xfrm>
          <a:prstGeom prst="rect">
            <a:avLst/>
          </a:prstGeom>
          <a:solidFill>
            <a:srgbClr val="cfe2f3"/>
          </a:solidFill>
          <a:ln w="19080">
            <a:solidFill>
              <a:srgbClr val="cfe2f3"/>
            </a:solidFill>
            <a:round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Design Matrix</a:t>
            </a:r>
            <a:endParaRPr/>
          </a:p>
        </p:txBody>
      </p:sp>
      <p:sp>
        <p:nvSpPr>
          <p:cNvPr id="306" name="CustomShape 2"/>
          <p:cNvSpPr/>
          <p:nvPr/>
        </p:nvSpPr>
        <p:spPr>
          <a:xfrm>
            <a:off x="4557960" y="1098720"/>
            <a:ext cx="376200" cy="383040"/>
          </a:xfrm>
          <a:prstGeom prst="ellipse">
            <a:avLst/>
          </a:prstGeom>
          <a:noFill/>
          <a:ln w="19080">
            <a:solidFill>
              <a:srgbClr val="cfe2f3"/>
            </a:solidFill>
            <a:round/>
          </a:ln>
        </p:spPr>
      </p:sp>
      <p:sp>
        <p:nvSpPr>
          <p:cNvPr id="307" name="CustomShape 3"/>
          <p:cNvSpPr/>
          <p:nvPr/>
        </p:nvSpPr>
        <p:spPr>
          <a:xfrm flipH="1" rot="10800000">
            <a:off x="4558320" y="1482120"/>
            <a:ext cx="187920" cy="178920"/>
          </a:xfrm>
          <a:prstGeom prst="straightConnector1">
            <a:avLst/>
          </a:prstGeom>
          <a:noFill/>
          <a:ln w="19080">
            <a:solidFill>
              <a:srgbClr val="cfe2f3"/>
            </a:solidFill>
            <a:round/>
          </a:ln>
        </p:spPr>
      </p:sp>
      <p:sp>
        <p:nvSpPr>
          <p:cNvPr id="308" name="CustomShape 4"/>
          <p:cNvSpPr/>
          <p:nvPr/>
        </p:nvSpPr>
        <p:spPr>
          <a:xfrm>
            <a:off x="3228480" y="2053800"/>
            <a:ext cx="2686320" cy="321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n-GB" sz="1000">
                <a:solidFill>
                  <a:srgbClr val="000000"/>
                </a:solidFill>
                <a:latin typeface="Arial"/>
                <a:ea typeface="Arial"/>
              </a:rPr>
              <a:t>Depends on the respiratory surrogate signal</a:t>
            </a:r>
            <a:endParaRPr/>
          </a:p>
        </p:txBody>
      </p:sp>
      <p:pic>
        <p:nvPicPr>
          <p:cNvPr id="309" name="Shape 345" descr=""/>
          <p:cNvPicPr/>
          <p:nvPr/>
        </p:nvPicPr>
        <p:blipFill>
          <a:blip r:embed="rId1"/>
          <a:srcRect l="850000" t="935555" r="-1093055" b="1372314"/>
          <a:stretch>
            <a:fillRect/>
          </a:stretch>
        </p:blipFill>
        <p:spPr>
          <a:xfrm>
            <a:off x="3396600" y="2364840"/>
            <a:ext cx="2170080" cy="789120"/>
          </a:xfrm>
          <a:prstGeom prst="rect">
            <a:avLst/>
          </a:prstGeom>
          <a:ln>
            <a:noFill/>
          </a:ln>
        </p:spPr>
      </p:pic>
      <p:sp>
        <p:nvSpPr>
          <p:cNvPr id="310" name="CustomShape 5"/>
          <p:cNvSpPr/>
          <p:nvPr/>
        </p:nvSpPr>
        <p:spPr>
          <a:xfrm>
            <a:off x="2947320" y="2621520"/>
            <a:ext cx="545400" cy="491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i="1" lang="en-GB" sz="1400">
                <a:solidFill>
                  <a:srgbClr val="000000"/>
                </a:solidFill>
                <a:latin typeface="Ubuntu"/>
                <a:ea typeface="Ubuntu"/>
              </a:rPr>
              <a:t>S =</a:t>
            </a:r>
            <a:endParaRPr/>
          </a:p>
        </p:txBody>
      </p:sp>
      <p:pic>
        <p:nvPicPr>
          <p:cNvPr id="311" name="Shape 347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858600" y="3738960"/>
            <a:ext cx="942120" cy="1029600"/>
          </a:xfrm>
          <a:prstGeom prst="rect">
            <a:avLst/>
          </a:prstGeom>
          <a:ln>
            <a:noFill/>
          </a:ln>
        </p:spPr>
      </p:pic>
      <p:pic>
        <p:nvPicPr>
          <p:cNvPr id="312" name="Shape 348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377080" y="3738960"/>
            <a:ext cx="1251720" cy="1029600"/>
          </a:xfrm>
          <a:prstGeom prst="rect">
            <a:avLst/>
          </a:prstGeom>
          <a:ln>
            <a:noFill/>
          </a:ln>
        </p:spPr>
      </p:pic>
      <p:pic>
        <p:nvPicPr>
          <p:cNvPr id="313" name="Shape 349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4139280" y="3738960"/>
            <a:ext cx="1568160" cy="1029600"/>
          </a:xfrm>
          <a:prstGeom prst="rect">
            <a:avLst/>
          </a:prstGeom>
          <a:ln>
            <a:noFill/>
          </a:ln>
        </p:spPr>
      </p:pic>
      <p:sp>
        <p:nvSpPr>
          <p:cNvPr id="314" name="CustomShape 6"/>
          <p:cNvSpPr/>
          <p:nvPr/>
        </p:nvSpPr>
        <p:spPr>
          <a:xfrm>
            <a:off x="1023840" y="3408480"/>
            <a:ext cx="1068840" cy="250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1</a:t>
            </a:r>
            <a:r>
              <a:rPr lang="en-GB" sz="1400" baseline="30000">
                <a:solidFill>
                  <a:srgbClr val="000000"/>
                </a:solidFill>
                <a:latin typeface="Arial"/>
                <a:ea typeface="Arial"/>
              </a:rPr>
              <a:t>st</a:t>
            </a: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 order</a:t>
            </a:r>
            <a:endParaRPr/>
          </a:p>
        </p:txBody>
      </p:sp>
      <p:sp>
        <p:nvSpPr>
          <p:cNvPr id="315" name="CustomShape 7"/>
          <p:cNvSpPr/>
          <p:nvPr/>
        </p:nvSpPr>
        <p:spPr>
          <a:xfrm>
            <a:off x="2697120" y="3408480"/>
            <a:ext cx="1068840" cy="250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2</a:t>
            </a:r>
            <a:r>
              <a:rPr lang="en-GB" sz="1400" baseline="30000">
                <a:solidFill>
                  <a:srgbClr val="000000"/>
                </a:solidFill>
                <a:latin typeface="Arial"/>
                <a:ea typeface="Arial"/>
              </a:rPr>
              <a:t>nd</a:t>
            </a: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 order</a:t>
            </a:r>
            <a:endParaRPr/>
          </a:p>
        </p:txBody>
      </p:sp>
      <p:sp>
        <p:nvSpPr>
          <p:cNvPr id="316" name="CustomShape 8"/>
          <p:cNvSpPr/>
          <p:nvPr/>
        </p:nvSpPr>
        <p:spPr>
          <a:xfrm>
            <a:off x="4617360" y="3408480"/>
            <a:ext cx="1068840" cy="250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3</a:t>
            </a:r>
            <a:r>
              <a:rPr lang="en-GB" sz="1400" baseline="30000">
                <a:solidFill>
                  <a:srgbClr val="000000"/>
                </a:solidFill>
                <a:latin typeface="Arial"/>
                <a:ea typeface="Arial"/>
              </a:rPr>
              <a:t>rd</a:t>
            </a: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 order</a:t>
            </a:r>
            <a:endParaRPr/>
          </a:p>
        </p:txBody>
      </p:sp>
      <p:pic>
        <p:nvPicPr>
          <p:cNvPr id="317" name="Shape 353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4047480" y="1069560"/>
            <a:ext cx="1049040" cy="383040"/>
          </a:xfrm>
          <a:prstGeom prst="rect">
            <a:avLst/>
          </a:prstGeom>
          <a:ln>
            <a:noFill/>
          </a:ln>
        </p:spPr>
      </p:pic>
      <p:sp>
        <p:nvSpPr>
          <p:cNvPr id="318" name="CustomShape 9"/>
          <p:cNvSpPr/>
          <p:nvPr/>
        </p:nvSpPr>
        <p:spPr>
          <a:xfrm flipH="1">
            <a:off x="5182200" y="1269720"/>
            <a:ext cx="554040" cy="1440"/>
          </a:xfrm>
          <a:prstGeom prst="straightConnector1">
            <a:avLst/>
          </a:prstGeom>
          <a:noFill/>
          <a:ln w="19080">
            <a:solidFill>
              <a:srgbClr val="b6d7a8"/>
            </a:solidFill>
            <a:round/>
          </a:ln>
        </p:spPr>
      </p:sp>
      <p:sp>
        <p:nvSpPr>
          <p:cNvPr id="319" name="CustomShape 10"/>
          <p:cNvSpPr/>
          <p:nvPr/>
        </p:nvSpPr>
        <p:spPr>
          <a:xfrm>
            <a:off x="5543280" y="1083600"/>
            <a:ext cx="3051000" cy="383040"/>
          </a:xfrm>
          <a:prstGeom prst="rect">
            <a:avLst/>
          </a:prstGeom>
          <a:solidFill>
            <a:srgbClr val="b6d7a8"/>
          </a:solidFill>
          <a:ln w="19080">
            <a:solidFill>
              <a:srgbClr val="b6d7a8"/>
            </a:solidFill>
            <a:round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Estimated model parameters</a:t>
            </a:r>
            <a:endParaRPr/>
          </a:p>
        </p:txBody>
      </p:sp>
      <p:sp>
        <p:nvSpPr>
          <p:cNvPr id="320" name="CustomShape 11"/>
          <p:cNvSpPr/>
          <p:nvPr/>
        </p:nvSpPr>
        <p:spPr>
          <a:xfrm>
            <a:off x="4867200" y="1104480"/>
            <a:ext cx="315360" cy="383040"/>
          </a:xfrm>
          <a:prstGeom prst="ellipse">
            <a:avLst/>
          </a:prstGeom>
          <a:noFill/>
          <a:ln w="19080">
            <a:solidFill>
              <a:srgbClr val="b6d7a8"/>
            </a:solidFill>
            <a:round/>
          </a:ln>
        </p:spPr>
      </p:sp>
      <p:pic>
        <p:nvPicPr>
          <p:cNvPr id="321" name="Shape 357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6589440" y="2063880"/>
            <a:ext cx="1720440" cy="309600"/>
          </a:xfrm>
          <a:prstGeom prst="rect">
            <a:avLst/>
          </a:prstGeom>
          <a:ln>
            <a:noFill/>
          </a:ln>
        </p:spPr>
      </p:pic>
      <p:sp>
        <p:nvSpPr>
          <p:cNvPr id="322" name="CustomShape 12"/>
          <p:cNvSpPr/>
          <p:nvPr/>
        </p:nvSpPr>
        <p:spPr>
          <a:xfrm>
            <a:off x="5924160" y="1482120"/>
            <a:ext cx="3051000" cy="439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n-GB" sz="1000">
                <a:solidFill>
                  <a:srgbClr val="000000"/>
                </a:solidFill>
                <a:latin typeface="Arial"/>
                <a:ea typeface="Arial"/>
              </a:rPr>
              <a:t>Depend on the design matrix and the z displacement of the CPG</a:t>
            </a:r>
            <a:endParaRPr/>
          </a:p>
        </p:txBody>
      </p:sp>
      <p:pic>
        <p:nvPicPr>
          <p:cNvPr id="323" name="Shape 359" descr=""/>
          <p:cNvPicPr/>
          <p:nvPr/>
        </p:nvPicPr>
        <p:blipFill>
          <a:blip r:embed="rId7"/>
          <a:srcRect l="661927" t="1159722" r="-842847" b="1053055"/>
          <a:stretch>
            <a:fillRect/>
          </a:stretch>
        </p:blipFill>
        <p:spPr>
          <a:xfrm>
            <a:off x="6449040" y="2582280"/>
            <a:ext cx="2000880" cy="880200"/>
          </a:xfrm>
          <a:prstGeom prst="rect">
            <a:avLst/>
          </a:prstGeom>
          <a:ln>
            <a:noFill/>
          </a:ln>
        </p:spPr>
      </p:pic>
      <p:sp>
        <p:nvSpPr>
          <p:cNvPr id="324" name="CustomShape 13"/>
          <p:cNvSpPr/>
          <p:nvPr/>
        </p:nvSpPr>
        <p:spPr>
          <a:xfrm>
            <a:off x="6765840" y="3238560"/>
            <a:ext cx="367200" cy="513720"/>
          </a:xfrm>
          <a:prstGeom prst="straightConnector1">
            <a:avLst/>
          </a:prstGeom>
          <a:noFill/>
          <a:ln w="19080">
            <a:solidFill>
              <a:srgbClr val="ff0000"/>
            </a:solidFill>
            <a:round/>
          </a:ln>
        </p:spPr>
      </p:sp>
      <p:sp>
        <p:nvSpPr>
          <p:cNvPr id="325" name="CustomShape 14"/>
          <p:cNvSpPr/>
          <p:nvPr/>
        </p:nvSpPr>
        <p:spPr>
          <a:xfrm>
            <a:off x="6590520" y="3309480"/>
            <a:ext cx="180360" cy="733680"/>
          </a:xfrm>
          <a:prstGeom prst="straightConnector1">
            <a:avLst/>
          </a:prstGeom>
          <a:noFill/>
          <a:ln w="19080">
            <a:solidFill>
              <a:srgbClr val="ff0000"/>
            </a:solidFill>
            <a:round/>
          </a:ln>
        </p:spPr>
      </p:sp>
      <p:pic>
        <p:nvPicPr>
          <p:cNvPr id="326" name="Shape 361" descr=""/>
          <p:cNvPicPr/>
          <p:nvPr/>
        </p:nvPicPr>
        <p:blipFill>
          <a:blip r:embed="rId8"/>
          <a:srcRect l="-1013107" t="1754907" r="-1113524" b="315370"/>
          <a:stretch>
            <a:fillRect/>
          </a:stretch>
        </p:blipFill>
        <p:spPr>
          <a:xfrm>
            <a:off x="6765840" y="3753000"/>
            <a:ext cx="734760" cy="848520"/>
          </a:xfrm>
          <a:prstGeom prst="rect">
            <a:avLst/>
          </a:prstGeom>
          <a:ln w="19080">
            <a:solidFill>
              <a:srgbClr val="ff0000"/>
            </a:solidFill>
            <a:round/>
          </a:ln>
        </p:spPr>
      </p:pic>
      <p:sp>
        <p:nvSpPr>
          <p:cNvPr id="327" name="CustomShape 15"/>
          <p:cNvSpPr/>
          <p:nvPr/>
        </p:nvSpPr>
        <p:spPr>
          <a:xfrm>
            <a:off x="6595560" y="3142440"/>
            <a:ext cx="169920" cy="252360"/>
          </a:xfrm>
          <a:prstGeom prst="ellipse">
            <a:avLst/>
          </a:prstGeom>
          <a:noFill/>
          <a:ln w="19080">
            <a:solidFill>
              <a:srgbClr val="ff0000"/>
            </a:solidFill>
            <a:round/>
          </a:ln>
        </p:spPr>
      </p:sp>
      <p:sp>
        <p:nvSpPr>
          <p:cNvPr id="328" name="CustomShape 16"/>
          <p:cNvSpPr/>
          <p:nvPr/>
        </p:nvSpPr>
        <p:spPr>
          <a:xfrm>
            <a:off x="243360" y="1087920"/>
            <a:ext cx="3266640" cy="374040"/>
          </a:xfrm>
          <a:prstGeom prst="rect">
            <a:avLst/>
          </a:prstGeom>
          <a:solidFill>
            <a:srgbClr val="ea9999"/>
          </a:solidFill>
          <a:ln w="19080">
            <a:solidFill>
              <a:srgbClr val="ea9999"/>
            </a:solidFill>
            <a:round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Estimated z displacement of the CPG</a:t>
            </a:r>
            <a:endParaRPr/>
          </a:p>
        </p:txBody>
      </p:sp>
      <p:sp>
        <p:nvSpPr>
          <p:cNvPr id="329" name="CustomShape 17"/>
          <p:cNvSpPr/>
          <p:nvPr/>
        </p:nvSpPr>
        <p:spPr>
          <a:xfrm>
            <a:off x="3970080" y="1104480"/>
            <a:ext cx="376200" cy="383040"/>
          </a:xfrm>
          <a:prstGeom prst="ellipse">
            <a:avLst/>
          </a:prstGeom>
          <a:noFill/>
          <a:ln w="19080">
            <a:solidFill>
              <a:srgbClr val="ea9999"/>
            </a:solidFill>
            <a:round/>
          </a:ln>
        </p:spPr>
      </p:sp>
      <p:pic>
        <p:nvPicPr>
          <p:cNvPr id="330" name="Shape 366" descr=""/>
          <p:cNvPicPr/>
          <p:nvPr/>
        </p:nvPicPr>
        <p:blipFill>
          <a:blip r:embed="rId9"/>
          <a:srcRect l="1033645" t="981296" r="571614" b="574907"/>
          <a:stretch>
            <a:fillRect/>
          </a:stretch>
        </p:blipFill>
        <p:spPr>
          <a:xfrm>
            <a:off x="447120" y="1554840"/>
            <a:ext cx="2249640" cy="1324800"/>
          </a:xfrm>
          <a:prstGeom prst="rect">
            <a:avLst/>
          </a:prstGeom>
          <a:ln>
            <a:noFill/>
          </a:ln>
        </p:spPr>
      </p:pic>
      <p:sp>
        <p:nvSpPr>
          <p:cNvPr id="331" name="CustomShape 18"/>
          <p:cNvSpPr/>
          <p:nvPr/>
        </p:nvSpPr>
        <p:spPr>
          <a:xfrm rot="10800000">
            <a:off x="3519000" y="1274400"/>
            <a:ext cx="443160" cy="360"/>
          </a:xfrm>
          <a:prstGeom prst="straightConnector1">
            <a:avLst/>
          </a:prstGeom>
          <a:noFill/>
          <a:ln w="19080">
            <a:solidFill>
              <a:srgbClr val="ea9999"/>
            </a:solidFill>
            <a:round/>
          </a:ln>
        </p:spPr>
      </p:sp>
      <p:sp>
        <p:nvSpPr>
          <p:cNvPr id="332" name="CustomShape 19"/>
          <p:cNvSpPr/>
          <p:nvPr/>
        </p:nvSpPr>
        <p:spPr>
          <a:xfrm flipH="1" rot="10800000">
            <a:off x="1091160" y="2287800"/>
            <a:ext cx="1253160" cy="132480"/>
          </a:xfrm>
          <a:prstGeom prst="straightConnector1">
            <a:avLst/>
          </a:prstGeom>
          <a:noFill/>
          <a:ln w="38160">
            <a:solidFill>
              <a:srgbClr val="ea9999"/>
            </a:solidFill>
            <a:round/>
            <a:tailEnd len="lg" type="stealth" w="lg"/>
          </a:ln>
        </p:spPr>
      </p:sp>
      <p:sp>
        <p:nvSpPr>
          <p:cNvPr id="333" name="TextShape 20"/>
          <p:cNvSpPr txBox="1"/>
          <p:nvPr/>
        </p:nvSpPr>
        <p:spPr>
          <a:xfrm>
            <a:off x="340920" y="426960"/>
            <a:ext cx="8489520" cy="5281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1" lang="en-GB" sz="3000">
                <a:solidFill>
                  <a:srgbClr val="004359"/>
                </a:solidFill>
                <a:latin typeface="Arial"/>
                <a:ea typeface="Arial"/>
              </a:rPr>
              <a:t>Core task 2: One Voxel Fitting - The models</a:t>
            </a:r>
            <a:endParaRPr/>
          </a:p>
        </p:txBody>
      </p:sp>
      <p:sp>
        <p:nvSpPr>
          <p:cNvPr id="334" name="TextShape 21"/>
          <p:cNvSpPr txBox="1"/>
          <p:nvPr/>
        </p:nvSpPr>
        <p:spPr>
          <a:xfrm>
            <a:off x="8556840" y="4749840"/>
            <a:ext cx="548280" cy="39312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fld id="{AF440EA5-239D-4358-AE14-E420A69D9118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Shape 37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2520" y="1082160"/>
            <a:ext cx="1634400" cy="1634400"/>
          </a:xfrm>
          <a:prstGeom prst="rect">
            <a:avLst/>
          </a:prstGeom>
          <a:ln>
            <a:noFill/>
          </a:ln>
        </p:spPr>
      </p:pic>
      <p:pic>
        <p:nvPicPr>
          <p:cNvPr id="336" name="Shape 376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948320" y="1082160"/>
            <a:ext cx="1634400" cy="1634400"/>
          </a:xfrm>
          <a:prstGeom prst="rect">
            <a:avLst/>
          </a:prstGeom>
          <a:ln>
            <a:noFill/>
          </a:ln>
        </p:spPr>
      </p:pic>
      <p:pic>
        <p:nvPicPr>
          <p:cNvPr id="337" name="Shape 377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714480" y="1104120"/>
            <a:ext cx="1634400" cy="1590120"/>
          </a:xfrm>
          <a:prstGeom prst="rect">
            <a:avLst/>
          </a:prstGeom>
          <a:ln>
            <a:noFill/>
          </a:ln>
        </p:spPr>
      </p:pic>
      <p:pic>
        <p:nvPicPr>
          <p:cNvPr id="338" name="Shape 378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480280" y="1104120"/>
            <a:ext cx="1634400" cy="1590120"/>
          </a:xfrm>
          <a:prstGeom prst="rect">
            <a:avLst/>
          </a:prstGeom>
          <a:ln>
            <a:noFill/>
          </a:ln>
        </p:spPr>
      </p:pic>
      <p:pic>
        <p:nvPicPr>
          <p:cNvPr id="339" name="Shape 379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246440" y="1082160"/>
            <a:ext cx="1634400" cy="1634400"/>
          </a:xfrm>
          <a:prstGeom prst="rect">
            <a:avLst/>
          </a:prstGeom>
          <a:ln>
            <a:noFill/>
          </a:ln>
        </p:spPr>
      </p:pic>
      <p:sp>
        <p:nvSpPr>
          <p:cNvPr id="340" name="TextShape 1"/>
          <p:cNvSpPr txBox="1"/>
          <p:nvPr/>
        </p:nvSpPr>
        <p:spPr>
          <a:xfrm>
            <a:off x="340920" y="426960"/>
            <a:ext cx="8489520" cy="5281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1" lang="en-GB" sz="3000">
                <a:solidFill>
                  <a:srgbClr val="004359"/>
                </a:solidFill>
                <a:latin typeface="Arial"/>
                <a:ea typeface="Arial"/>
              </a:rPr>
              <a:t>Core task 2: One Voxel Fitting - Results</a:t>
            </a:r>
            <a:endParaRPr/>
          </a:p>
        </p:txBody>
      </p:sp>
      <p:sp>
        <p:nvSpPr>
          <p:cNvPr id="341" name="TextShape 2"/>
          <p:cNvSpPr txBox="1"/>
          <p:nvPr/>
        </p:nvSpPr>
        <p:spPr>
          <a:xfrm>
            <a:off x="8556840" y="4749840"/>
            <a:ext cx="548280" cy="39312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fld id="{FC4FF753-3BDB-46A7-8F12-87A5F13E5143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Shape 38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2520" y="1082160"/>
            <a:ext cx="1634400" cy="1634400"/>
          </a:xfrm>
          <a:prstGeom prst="rect">
            <a:avLst/>
          </a:prstGeom>
          <a:ln w="19080">
            <a:solidFill>
              <a:srgbClr val="ff0000"/>
            </a:solidFill>
            <a:round/>
          </a:ln>
        </p:spPr>
      </p:pic>
      <p:pic>
        <p:nvPicPr>
          <p:cNvPr id="343" name="Shape 387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948320" y="1082160"/>
            <a:ext cx="1634400" cy="1634400"/>
          </a:xfrm>
          <a:prstGeom prst="rect">
            <a:avLst/>
          </a:prstGeom>
          <a:ln>
            <a:noFill/>
          </a:ln>
        </p:spPr>
      </p:pic>
      <p:pic>
        <p:nvPicPr>
          <p:cNvPr id="344" name="Shape 388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714480" y="1104120"/>
            <a:ext cx="1634400" cy="1590120"/>
          </a:xfrm>
          <a:prstGeom prst="rect">
            <a:avLst/>
          </a:prstGeom>
          <a:ln>
            <a:noFill/>
          </a:ln>
        </p:spPr>
      </p:pic>
      <p:pic>
        <p:nvPicPr>
          <p:cNvPr id="345" name="Shape 389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480280" y="1104120"/>
            <a:ext cx="1634400" cy="1590120"/>
          </a:xfrm>
          <a:prstGeom prst="rect">
            <a:avLst/>
          </a:prstGeom>
          <a:ln>
            <a:noFill/>
          </a:ln>
        </p:spPr>
      </p:pic>
      <p:pic>
        <p:nvPicPr>
          <p:cNvPr id="346" name="Shape 390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246440" y="1082160"/>
            <a:ext cx="1634400" cy="1634400"/>
          </a:xfrm>
          <a:prstGeom prst="rect">
            <a:avLst/>
          </a:prstGeom>
          <a:ln>
            <a:noFill/>
          </a:ln>
        </p:spPr>
      </p:pic>
      <p:pic>
        <p:nvPicPr>
          <p:cNvPr id="347" name="Shape 391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2602080" y="1267920"/>
            <a:ext cx="3859200" cy="3859200"/>
          </a:xfrm>
          <a:prstGeom prst="rect">
            <a:avLst/>
          </a:prstGeom>
          <a:ln>
            <a:noFill/>
          </a:ln>
        </p:spPr>
      </p:pic>
      <p:sp>
        <p:nvSpPr>
          <p:cNvPr id="348" name="CustomShape 1"/>
          <p:cNvSpPr/>
          <p:nvPr/>
        </p:nvSpPr>
        <p:spPr>
          <a:xfrm>
            <a:off x="3100680" y="1589040"/>
            <a:ext cx="2058120" cy="620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n-GB">
                <a:solidFill>
                  <a:srgbClr val="ff0000"/>
                </a:solidFill>
                <a:latin typeface="Arial"/>
                <a:ea typeface="Arial"/>
              </a:rPr>
              <a:t>Couch position 1</a:t>
            </a:r>
            <a:endParaRPr/>
          </a:p>
        </p:txBody>
      </p:sp>
      <p:sp>
        <p:nvSpPr>
          <p:cNvPr id="349" name="TextShape 2"/>
          <p:cNvSpPr txBox="1"/>
          <p:nvPr/>
        </p:nvSpPr>
        <p:spPr>
          <a:xfrm>
            <a:off x="340920" y="426960"/>
            <a:ext cx="8489520" cy="5281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1" lang="en-GB" sz="3000">
                <a:solidFill>
                  <a:srgbClr val="004359"/>
                </a:solidFill>
                <a:latin typeface="Arial"/>
                <a:ea typeface="Arial"/>
              </a:rPr>
              <a:t>Core task 2: One Voxel Fitting - Results</a:t>
            </a:r>
            <a:endParaRPr/>
          </a:p>
        </p:txBody>
      </p:sp>
      <p:sp>
        <p:nvSpPr>
          <p:cNvPr id="350" name="TextShape 3"/>
          <p:cNvSpPr txBox="1"/>
          <p:nvPr/>
        </p:nvSpPr>
        <p:spPr>
          <a:xfrm>
            <a:off x="8556840" y="4749840"/>
            <a:ext cx="548280" cy="39312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fld id="{C7CCA82F-89DA-4E12-8BAC-D2D994064941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Shape 399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2520" y="1082160"/>
            <a:ext cx="1634400" cy="1634400"/>
          </a:xfrm>
          <a:prstGeom prst="rect">
            <a:avLst/>
          </a:prstGeom>
          <a:ln>
            <a:noFill/>
          </a:ln>
        </p:spPr>
      </p:pic>
      <p:pic>
        <p:nvPicPr>
          <p:cNvPr id="352" name="Shape 400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948320" y="1082160"/>
            <a:ext cx="1634400" cy="1634400"/>
          </a:xfrm>
          <a:prstGeom prst="rect">
            <a:avLst/>
          </a:prstGeom>
          <a:ln w="19080">
            <a:solidFill>
              <a:srgbClr val="ff0000"/>
            </a:solidFill>
            <a:round/>
          </a:ln>
        </p:spPr>
      </p:pic>
      <p:pic>
        <p:nvPicPr>
          <p:cNvPr id="353" name="Shape 40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714480" y="1104120"/>
            <a:ext cx="1634400" cy="1590120"/>
          </a:xfrm>
          <a:prstGeom prst="rect">
            <a:avLst/>
          </a:prstGeom>
          <a:ln>
            <a:noFill/>
          </a:ln>
        </p:spPr>
      </p:pic>
      <p:pic>
        <p:nvPicPr>
          <p:cNvPr id="354" name="Shape 402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480280" y="1104120"/>
            <a:ext cx="1634400" cy="1590120"/>
          </a:xfrm>
          <a:prstGeom prst="rect">
            <a:avLst/>
          </a:prstGeom>
          <a:ln>
            <a:noFill/>
          </a:ln>
        </p:spPr>
      </p:pic>
      <p:pic>
        <p:nvPicPr>
          <p:cNvPr id="355" name="Shape 403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246440" y="1082160"/>
            <a:ext cx="1634400" cy="1634400"/>
          </a:xfrm>
          <a:prstGeom prst="rect">
            <a:avLst/>
          </a:prstGeom>
          <a:ln>
            <a:noFill/>
          </a:ln>
        </p:spPr>
      </p:pic>
      <p:pic>
        <p:nvPicPr>
          <p:cNvPr id="356" name="Shape 404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2602080" y="1267920"/>
            <a:ext cx="3859200" cy="3859200"/>
          </a:xfrm>
          <a:prstGeom prst="rect">
            <a:avLst/>
          </a:prstGeom>
          <a:ln>
            <a:noFill/>
          </a:ln>
        </p:spPr>
      </p:pic>
      <p:sp>
        <p:nvSpPr>
          <p:cNvPr id="357" name="CustomShape 1"/>
          <p:cNvSpPr/>
          <p:nvPr/>
        </p:nvSpPr>
        <p:spPr>
          <a:xfrm>
            <a:off x="3100680" y="1589040"/>
            <a:ext cx="2058120" cy="620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n-GB">
                <a:solidFill>
                  <a:srgbClr val="ff0000"/>
                </a:solidFill>
                <a:latin typeface="Arial"/>
                <a:ea typeface="Arial"/>
              </a:rPr>
              <a:t>Couch position 2</a:t>
            </a:r>
            <a:endParaRPr/>
          </a:p>
        </p:txBody>
      </p:sp>
      <p:sp>
        <p:nvSpPr>
          <p:cNvPr id="358" name="TextShape 2"/>
          <p:cNvSpPr txBox="1"/>
          <p:nvPr/>
        </p:nvSpPr>
        <p:spPr>
          <a:xfrm>
            <a:off x="340920" y="426960"/>
            <a:ext cx="8489520" cy="5281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1" lang="en-GB" sz="3000">
                <a:solidFill>
                  <a:srgbClr val="004359"/>
                </a:solidFill>
                <a:latin typeface="Arial"/>
                <a:ea typeface="Arial"/>
              </a:rPr>
              <a:t>Core task 2: One Voxel Fitting - Results</a:t>
            </a:r>
            <a:endParaRPr/>
          </a:p>
        </p:txBody>
      </p:sp>
      <p:sp>
        <p:nvSpPr>
          <p:cNvPr id="359" name="TextShape 3"/>
          <p:cNvSpPr txBox="1"/>
          <p:nvPr/>
        </p:nvSpPr>
        <p:spPr>
          <a:xfrm>
            <a:off x="8556840" y="4749840"/>
            <a:ext cx="548280" cy="39312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fld id="{E58A0611-D1A3-450B-A6E3-72969D1A451D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Shape 41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2520" y="1082160"/>
            <a:ext cx="1634400" cy="1634400"/>
          </a:xfrm>
          <a:prstGeom prst="rect">
            <a:avLst/>
          </a:prstGeom>
          <a:ln>
            <a:noFill/>
          </a:ln>
        </p:spPr>
      </p:pic>
      <p:pic>
        <p:nvPicPr>
          <p:cNvPr id="361" name="Shape 41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948320" y="1082160"/>
            <a:ext cx="1634400" cy="1634400"/>
          </a:xfrm>
          <a:prstGeom prst="rect">
            <a:avLst/>
          </a:prstGeom>
          <a:ln>
            <a:noFill/>
          </a:ln>
        </p:spPr>
      </p:pic>
      <p:pic>
        <p:nvPicPr>
          <p:cNvPr id="362" name="Shape 414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714480" y="1104120"/>
            <a:ext cx="1634400" cy="1590120"/>
          </a:xfrm>
          <a:prstGeom prst="rect">
            <a:avLst/>
          </a:prstGeom>
          <a:ln w="19080">
            <a:solidFill>
              <a:srgbClr val="ff0000"/>
            </a:solidFill>
            <a:round/>
          </a:ln>
        </p:spPr>
      </p:pic>
      <p:pic>
        <p:nvPicPr>
          <p:cNvPr id="363" name="Shape 415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480280" y="1104120"/>
            <a:ext cx="1634400" cy="1590120"/>
          </a:xfrm>
          <a:prstGeom prst="rect">
            <a:avLst/>
          </a:prstGeom>
          <a:ln>
            <a:noFill/>
          </a:ln>
        </p:spPr>
      </p:pic>
      <p:pic>
        <p:nvPicPr>
          <p:cNvPr id="364" name="Shape 416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246440" y="1082160"/>
            <a:ext cx="1634400" cy="1634400"/>
          </a:xfrm>
          <a:prstGeom prst="rect">
            <a:avLst/>
          </a:prstGeom>
          <a:ln>
            <a:noFill/>
          </a:ln>
        </p:spPr>
      </p:pic>
      <p:pic>
        <p:nvPicPr>
          <p:cNvPr id="365" name="Shape 417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2602080" y="1320120"/>
            <a:ext cx="3859200" cy="3754800"/>
          </a:xfrm>
          <a:prstGeom prst="rect">
            <a:avLst/>
          </a:prstGeom>
          <a:ln>
            <a:noFill/>
          </a:ln>
        </p:spPr>
      </p:pic>
      <p:sp>
        <p:nvSpPr>
          <p:cNvPr id="366" name="CustomShape 1"/>
          <p:cNvSpPr/>
          <p:nvPr/>
        </p:nvSpPr>
        <p:spPr>
          <a:xfrm>
            <a:off x="3100680" y="1589040"/>
            <a:ext cx="2058120" cy="620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n-GB">
                <a:solidFill>
                  <a:srgbClr val="ff0000"/>
                </a:solidFill>
                <a:latin typeface="Arial"/>
                <a:ea typeface="Arial"/>
              </a:rPr>
              <a:t>Couch position 3</a:t>
            </a:r>
            <a:endParaRPr/>
          </a:p>
        </p:txBody>
      </p:sp>
      <p:sp>
        <p:nvSpPr>
          <p:cNvPr id="367" name="TextShape 2"/>
          <p:cNvSpPr txBox="1"/>
          <p:nvPr/>
        </p:nvSpPr>
        <p:spPr>
          <a:xfrm>
            <a:off x="340920" y="426960"/>
            <a:ext cx="8489520" cy="5281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1" lang="en-GB" sz="3000">
                <a:solidFill>
                  <a:srgbClr val="004359"/>
                </a:solidFill>
                <a:latin typeface="Arial"/>
                <a:ea typeface="Arial"/>
              </a:rPr>
              <a:t>Core task 2: One Voxel Fitting - Results</a:t>
            </a:r>
            <a:endParaRPr/>
          </a:p>
        </p:txBody>
      </p:sp>
      <p:sp>
        <p:nvSpPr>
          <p:cNvPr id="368" name="TextShape 3"/>
          <p:cNvSpPr txBox="1"/>
          <p:nvPr/>
        </p:nvSpPr>
        <p:spPr>
          <a:xfrm>
            <a:off x="8556840" y="4749840"/>
            <a:ext cx="548280" cy="39312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fld id="{073F9E0B-2639-4BCD-9723-D18B50053528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Shape 42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2520" y="1082160"/>
            <a:ext cx="1634400" cy="1634400"/>
          </a:xfrm>
          <a:prstGeom prst="rect">
            <a:avLst/>
          </a:prstGeom>
          <a:ln>
            <a:noFill/>
          </a:ln>
        </p:spPr>
      </p:pic>
      <p:pic>
        <p:nvPicPr>
          <p:cNvPr id="370" name="Shape 426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948320" y="1082160"/>
            <a:ext cx="1634400" cy="1634400"/>
          </a:xfrm>
          <a:prstGeom prst="rect">
            <a:avLst/>
          </a:prstGeom>
          <a:ln>
            <a:noFill/>
          </a:ln>
        </p:spPr>
      </p:pic>
      <p:pic>
        <p:nvPicPr>
          <p:cNvPr id="371" name="Shape 427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714480" y="1104120"/>
            <a:ext cx="1634400" cy="1590120"/>
          </a:xfrm>
          <a:prstGeom prst="rect">
            <a:avLst/>
          </a:prstGeom>
          <a:ln>
            <a:noFill/>
          </a:ln>
        </p:spPr>
      </p:pic>
      <p:pic>
        <p:nvPicPr>
          <p:cNvPr id="372" name="Shape 428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480280" y="1104120"/>
            <a:ext cx="1634400" cy="1590120"/>
          </a:xfrm>
          <a:prstGeom prst="rect">
            <a:avLst/>
          </a:prstGeom>
          <a:ln w="19080">
            <a:solidFill>
              <a:srgbClr val="ff0000"/>
            </a:solidFill>
            <a:round/>
          </a:ln>
        </p:spPr>
      </p:pic>
      <p:pic>
        <p:nvPicPr>
          <p:cNvPr id="373" name="Shape 429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246440" y="1082160"/>
            <a:ext cx="1634400" cy="1634400"/>
          </a:xfrm>
          <a:prstGeom prst="rect">
            <a:avLst/>
          </a:prstGeom>
          <a:ln>
            <a:noFill/>
          </a:ln>
        </p:spPr>
      </p:pic>
      <p:pic>
        <p:nvPicPr>
          <p:cNvPr id="374" name="Shape 430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2602080" y="1320120"/>
            <a:ext cx="3859200" cy="3754800"/>
          </a:xfrm>
          <a:prstGeom prst="rect">
            <a:avLst/>
          </a:prstGeom>
          <a:ln>
            <a:noFill/>
          </a:ln>
        </p:spPr>
      </p:pic>
      <p:sp>
        <p:nvSpPr>
          <p:cNvPr id="375" name="CustomShape 1"/>
          <p:cNvSpPr/>
          <p:nvPr/>
        </p:nvSpPr>
        <p:spPr>
          <a:xfrm>
            <a:off x="3100680" y="1589040"/>
            <a:ext cx="2058120" cy="620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n-GB">
                <a:solidFill>
                  <a:srgbClr val="ff0000"/>
                </a:solidFill>
                <a:latin typeface="Arial"/>
                <a:ea typeface="Arial"/>
              </a:rPr>
              <a:t>Couch position 4</a:t>
            </a:r>
            <a:endParaRPr/>
          </a:p>
        </p:txBody>
      </p:sp>
      <p:sp>
        <p:nvSpPr>
          <p:cNvPr id="376" name="TextShape 2"/>
          <p:cNvSpPr txBox="1"/>
          <p:nvPr/>
        </p:nvSpPr>
        <p:spPr>
          <a:xfrm>
            <a:off x="340920" y="426960"/>
            <a:ext cx="8489520" cy="5281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1" lang="en-GB" sz="3000">
                <a:solidFill>
                  <a:srgbClr val="004359"/>
                </a:solidFill>
                <a:latin typeface="Arial"/>
                <a:ea typeface="Arial"/>
              </a:rPr>
              <a:t>Core task 2: One Voxel Fitting - Results</a:t>
            </a:r>
            <a:endParaRPr/>
          </a:p>
        </p:txBody>
      </p:sp>
      <p:sp>
        <p:nvSpPr>
          <p:cNvPr id="377" name="TextShape 3"/>
          <p:cNvSpPr txBox="1"/>
          <p:nvPr/>
        </p:nvSpPr>
        <p:spPr>
          <a:xfrm>
            <a:off x="8556840" y="4749840"/>
            <a:ext cx="548280" cy="39312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fld id="{B7F5D473-E688-465A-B9FB-33FF228DBBCB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Shape 438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2520" y="1082160"/>
            <a:ext cx="1634400" cy="1634400"/>
          </a:xfrm>
          <a:prstGeom prst="rect">
            <a:avLst/>
          </a:prstGeom>
          <a:ln>
            <a:noFill/>
          </a:ln>
        </p:spPr>
      </p:pic>
      <p:pic>
        <p:nvPicPr>
          <p:cNvPr id="379" name="Shape 439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948320" y="1082160"/>
            <a:ext cx="1634400" cy="1634400"/>
          </a:xfrm>
          <a:prstGeom prst="rect">
            <a:avLst/>
          </a:prstGeom>
          <a:ln>
            <a:noFill/>
          </a:ln>
        </p:spPr>
      </p:pic>
      <p:pic>
        <p:nvPicPr>
          <p:cNvPr id="380" name="Shape 440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714480" y="1104120"/>
            <a:ext cx="1634400" cy="1590120"/>
          </a:xfrm>
          <a:prstGeom prst="rect">
            <a:avLst/>
          </a:prstGeom>
          <a:ln>
            <a:noFill/>
          </a:ln>
        </p:spPr>
      </p:pic>
      <p:pic>
        <p:nvPicPr>
          <p:cNvPr id="381" name="Shape 441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480280" y="1104120"/>
            <a:ext cx="1634400" cy="1590120"/>
          </a:xfrm>
          <a:prstGeom prst="rect">
            <a:avLst/>
          </a:prstGeom>
          <a:ln>
            <a:noFill/>
          </a:ln>
        </p:spPr>
      </p:pic>
      <p:pic>
        <p:nvPicPr>
          <p:cNvPr id="382" name="Shape 442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246440" y="1082160"/>
            <a:ext cx="1634400" cy="1634400"/>
          </a:xfrm>
          <a:prstGeom prst="rect">
            <a:avLst/>
          </a:prstGeom>
          <a:ln w="19080">
            <a:solidFill>
              <a:srgbClr val="ff0000"/>
            </a:solidFill>
            <a:round/>
          </a:ln>
        </p:spPr>
      </p:pic>
      <p:pic>
        <p:nvPicPr>
          <p:cNvPr id="383" name="Shape 443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2602080" y="1267920"/>
            <a:ext cx="3859200" cy="3859200"/>
          </a:xfrm>
          <a:prstGeom prst="rect">
            <a:avLst/>
          </a:prstGeom>
          <a:ln>
            <a:noFill/>
          </a:ln>
        </p:spPr>
      </p:pic>
      <p:sp>
        <p:nvSpPr>
          <p:cNvPr id="384" name="CustomShape 1"/>
          <p:cNvSpPr/>
          <p:nvPr/>
        </p:nvSpPr>
        <p:spPr>
          <a:xfrm>
            <a:off x="3100680" y="1589040"/>
            <a:ext cx="2058120" cy="620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n-GB">
                <a:solidFill>
                  <a:srgbClr val="ff0000"/>
                </a:solidFill>
                <a:latin typeface="Arial"/>
                <a:ea typeface="Arial"/>
              </a:rPr>
              <a:t>Couch position 5</a:t>
            </a:r>
            <a:endParaRPr/>
          </a:p>
        </p:txBody>
      </p:sp>
      <p:sp>
        <p:nvSpPr>
          <p:cNvPr id="385" name="TextShape 2"/>
          <p:cNvSpPr txBox="1"/>
          <p:nvPr/>
        </p:nvSpPr>
        <p:spPr>
          <a:xfrm>
            <a:off x="340920" y="426960"/>
            <a:ext cx="8489520" cy="5281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1" lang="en-GB" sz="3000">
                <a:solidFill>
                  <a:srgbClr val="004359"/>
                </a:solidFill>
                <a:latin typeface="Arial"/>
                <a:ea typeface="Arial"/>
              </a:rPr>
              <a:t>Core task 2: One Voxel Fitting - Results</a:t>
            </a:r>
            <a:endParaRPr/>
          </a:p>
        </p:txBody>
      </p:sp>
      <p:sp>
        <p:nvSpPr>
          <p:cNvPr id="386" name="TextShape 3"/>
          <p:cNvSpPr txBox="1"/>
          <p:nvPr/>
        </p:nvSpPr>
        <p:spPr>
          <a:xfrm>
            <a:off x="8556840" y="4749840"/>
            <a:ext cx="548280" cy="39312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fld id="{4BCFEEB7-6F1B-4B86-B7C6-F310550F81A8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CustomShape 1"/>
          <p:cNvSpPr/>
          <p:nvPr/>
        </p:nvSpPr>
        <p:spPr>
          <a:xfrm>
            <a:off x="925920" y="1986120"/>
            <a:ext cx="2775960" cy="118044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n-GB" sz="1400">
                <a:solidFill>
                  <a:srgbClr val="004359"/>
                </a:solidFill>
                <a:latin typeface="Arial"/>
                <a:ea typeface="Arial"/>
              </a:rPr>
              <a:t>Parametric bootstrap</a:t>
            </a:r>
            <a:endParaRPr/>
          </a:p>
          <a:p>
            <a:pPr algn="ctr">
              <a:lnSpc>
                <a:spcPct val="100000"/>
              </a:lnSpc>
            </a:pPr>
            <a:r>
              <a:rPr lang="en-GB" sz="1400">
                <a:solidFill>
                  <a:srgbClr val="004359"/>
                </a:solidFill>
                <a:latin typeface="Arial"/>
                <a:ea typeface="Arial"/>
              </a:rPr>
              <a:t>Residual bootstrap</a:t>
            </a:r>
            <a:endParaRPr/>
          </a:p>
          <a:p>
            <a:pPr algn="ctr">
              <a:lnSpc>
                <a:spcPct val="100000"/>
              </a:lnSpc>
            </a:pPr>
            <a:r>
              <a:rPr lang="en-GB" sz="1400">
                <a:solidFill>
                  <a:srgbClr val="004359"/>
                </a:solidFill>
                <a:latin typeface="Arial"/>
                <a:ea typeface="Arial"/>
              </a:rPr>
              <a:t>Wild bootstrap</a:t>
            </a:r>
            <a:endParaRPr/>
          </a:p>
          <a:p>
            <a:pPr algn="ctr">
              <a:lnSpc>
                <a:spcPct val="100000"/>
              </a:lnSpc>
            </a:pPr>
            <a:r>
              <a:rPr lang="en-GB" sz="1400">
                <a:solidFill>
                  <a:srgbClr val="004359"/>
                </a:solidFill>
                <a:latin typeface="Arial"/>
                <a:ea typeface="Arial"/>
              </a:rPr>
              <a:t>MCMC</a:t>
            </a:r>
            <a:endParaRPr/>
          </a:p>
        </p:txBody>
      </p:sp>
      <p:sp>
        <p:nvSpPr>
          <p:cNvPr id="388" name="TextShape 2"/>
          <p:cNvSpPr txBox="1"/>
          <p:nvPr/>
        </p:nvSpPr>
        <p:spPr>
          <a:xfrm>
            <a:off x="326880" y="491400"/>
            <a:ext cx="8489520" cy="5101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1" lang="en-GB" sz="3000">
                <a:solidFill>
                  <a:srgbClr val="004359"/>
                </a:solidFill>
                <a:latin typeface="Arial"/>
                <a:ea typeface="Arial"/>
              </a:rPr>
              <a:t>Core task 5: Uncertainty - Methods</a:t>
            </a:r>
            <a:endParaRPr/>
          </a:p>
        </p:txBody>
      </p:sp>
      <p:sp>
        <p:nvSpPr>
          <p:cNvPr id="389" name="CustomShape 3"/>
          <p:cNvSpPr/>
          <p:nvPr/>
        </p:nvSpPr>
        <p:spPr>
          <a:xfrm>
            <a:off x="4107600" y="2416680"/>
            <a:ext cx="592560" cy="3096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80">
            <a:solidFill>
              <a:srgbClr val="e69138"/>
            </a:solidFill>
            <a:round/>
          </a:ln>
        </p:spPr>
      </p:sp>
      <p:sp>
        <p:nvSpPr>
          <p:cNvPr id="390" name="CustomShape 4"/>
          <p:cNvSpPr/>
          <p:nvPr/>
        </p:nvSpPr>
        <p:spPr>
          <a:xfrm>
            <a:off x="5027760" y="1981440"/>
            <a:ext cx="2516040" cy="118044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Parameter distribution</a:t>
            </a:r>
            <a:endParaRPr/>
          </a:p>
          <a:p>
            <a:pPr algn="ctr"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2σ range</a:t>
            </a:r>
            <a:endParaRPr/>
          </a:p>
          <a:p>
            <a:pPr algn="ctr"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95% confidence interval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91" name="TextShape 5"/>
          <p:cNvSpPr txBox="1"/>
          <p:nvPr/>
        </p:nvSpPr>
        <p:spPr>
          <a:xfrm>
            <a:off x="8556840" y="4749840"/>
            <a:ext cx="548280" cy="39312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fld id="{45E46E27-413E-4ED3-9FE8-20F54DC968B5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TextShape 1"/>
          <p:cNvSpPr txBox="1"/>
          <p:nvPr/>
        </p:nvSpPr>
        <p:spPr>
          <a:xfrm>
            <a:off x="326880" y="491400"/>
            <a:ext cx="8489520" cy="5101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1" lang="en-GB" sz="3000">
                <a:solidFill>
                  <a:srgbClr val="004359"/>
                </a:solidFill>
                <a:latin typeface="Arial"/>
                <a:ea typeface="Arial"/>
              </a:rPr>
              <a:t>Core task 5: Uncertainty - Bootstrapping</a:t>
            </a:r>
            <a:endParaRPr/>
          </a:p>
        </p:txBody>
      </p:sp>
      <p:pic>
        <p:nvPicPr>
          <p:cNvPr id="393" name="Shape 46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03440" y="1178640"/>
            <a:ext cx="3716640" cy="3616200"/>
          </a:xfrm>
          <a:prstGeom prst="rect">
            <a:avLst/>
          </a:prstGeom>
          <a:ln>
            <a:noFill/>
          </a:ln>
        </p:spPr>
      </p:pic>
      <p:pic>
        <p:nvPicPr>
          <p:cNvPr id="394" name="Shape 46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723200" y="1178640"/>
            <a:ext cx="3716640" cy="3616200"/>
          </a:xfrm>
          <a:prstGeom prst="rect">
            <a:avLst/>
          </a:prstGeom>
          <a:ln>
            <a:noFill/>
          </a:ln>
        </p:spPr>
      </p:pic>
      <p:sp>
        <p:nvSpPr>
          <p:cNvPr id="395" name="CustomShape 2"/>
          <p:cNvSpPr/>
          <p:nvPr/>
        </p:nvSpPr>
        <p:spPr>
          <a:xfrm>
            <a:off x="1927800" y="4620600"/>
            <a:ext cx="5288400" cy="4114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n-GB" sz="1400">
                <a:solidFill>
                  <a:srgbClr val="004359"/>
                </a:solidFill>
                <a:latin typeface="Arial"/>
                <a:ea typeface="Arial"/>
              </a:rPr>
              <a:t>Couch position 3</a:t>
            </a:r>
            <a:endParaRPr/>
          </a:p>
        </p:txBody>
      </p:sp>
      <p:sp>
        <p:nvSpPr>
          <p:cNvPr id="396" name="CustomShape 3"/>
          <p:cNvSpPr/>
          <p:nvPr/>
        </p:nvSpPr>
        <p:spPr>
          <a:xfrm>
            <a:off x="299520" y="1001880"/>
            <a:ext cx="5288400" cy="4114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GB" sz="1400">
                <a:solidFill>
                  <a:srgbClr val="004359"/>
                </a:solidFill>
                <a:latin typeface="Arial"/>
                <a:ea typeface="Arial"/>
              </a:rPr>
              <a:t>Parametric Bootstrapping on linear model coefficients</a:t>
            </a:r>
            <a:endParaRPr/>
          </a:p>
        </p:txBody>
      </p:sp>
      <p:sp>
        <p:nvSpPr>
          <p:cNvPr id="397" name="TextShape 4"/>
          <p:cNvSpPr txBox="1"/>
          <p:nvPr/>
        </p:nvSpPr>
        <p:spPr>
          <a:xfrm>
            <a:off x="8556840" y="4749840"/>
            <a:ext cx="548280" cy="39312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fld id="{3D541230-47D4-4AB4-A138-C6301159555B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Shape 470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154680" y="1648440"/>
            <a:ext cx="2913120" cy="2834280"/>
          </a:xfrm>
          <a:prstGeom prst="rect">
            <a:avLst/>
          </a:prstGeom>
          <a:ln>
            <a:noFill/>
          </a:ln>
        </p:spPr>
      </p:pic>
      <p:pic>
        <p:nvPicPr>
          <p:cNvPr id="399" name="Shape 471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66760" y="1648440"/>
            <a:ext cx="2913120" cy="2834280"/>
          </a:xfrm>
          <a:prstGeom prst="rect">
            <a:avLst/>
          </a:prstGeom>
          <a:ln>
            <a:noFill/>
          </a:ln>
        </p:spPr>
      </p:pic>
      <p:pic>
        <p:nvPicPr>
          <p:cNvPr id="400" name="Shape 472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6042240" y="1648440"/>
            <a:ext cx="2834280" cy="2834280"/>
          </a:xfrm>
          <a:prstGeom prst="rect">
            <a:avLst/>
          </a:prstGeom>
          <a:ln>
            <a:noFill/>
          </a:ln>
        </p:spPr>
      </p:pic>
      <p:sp>
        <p:nvSpPr>
          <p:cNvPr id="401" name="TextShape 1"/>
          <p:cNvSpPr txBox="1"/>
          <p:nvPr/>
        </p:nvSpPr>
        <p:spPr>
          <a:xfrm>
            <a:off x="326880" y="491400"/>
            <a:ext cx="8489520" cy="5101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1" lang="en-GB" sz="3000">
                <a:solidFill>
                  <a:srgbClr val="004359"/>
                </a:solidFill>
                <a:latin typeface="Arial"/>
                <a:ea typeface="Arial"/>
              </a:rPr>
              <a:t>Core task 5: Uncertainty - Bootstrapping</a:t>
            </a:r>
            <a:endParaRPr/>
          </a:p>
        </p:txBody>
      </p:sp>
      <p:sp>
        <p:nvSpPr>
          <p:cNvPr id="402" name="CustomShape 2"/>
          <p:cNvSpPr/>
          <p:nvPr/>
        </p:nvSpPr>
        <p:spPr>
          <a:xfrm>
            <a:off x="299520" y="1001880"/>
            <a:ext cx="5288400" cy="4114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GB" sz="1400">
                <a:solidFill>
                  <a:srgbClr val="004359"/>
                </a:solidFill>
                <a:latin typeface="Arial"/>
                <a:ea typeface="Arial"/>
              </a:rPr>
              <a:t>Parametric Bootstrapping on quadratic model coefficients</a:t>
            </a:r>
            <a:endParaRPr/>
          </a:p>
        </p:txBody>
      </p:sp>
      <p:sp>
        <p:nvSpPr>
          <p:cNvPr id="403" name="CustomShape 3"/>
          <p:cNvSpPr/>
          <p:nvPr/>
        </p:nvSpPr>
        <p:spPr>
          <a:xfrm>
            <a:off x="1927800" y="4468320"/>
            <a:ext cx="5288400" cy="4114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n-GB" sz="1400">
                <a:solidFill>
                  <a:srgbClr val="004359"/>
                </a:solidFill>
                <a:latin typeface="Arial"/>
                <a:ea typeface="Arial"/>
              </a:rPr>
              <a:t>Couch position 3</a:t>
            </a:r>
            <a:endParaRPr/>
          </a:p>
        </p:txBody>
      </p:sp>
      <p:sp>
        <p:nvSpPr>
          <p:cNvPr id="404" name="TextShape 4"/>
          <p:cNvSpPr txBox="1"/>
          <p:nvPr/>
        </p:nvSpPr>
        <p:spPr>
          <a:xfrm>
            <a:off x="8556840" y="4749840"/>
            <a:ext cx="548280" cy="39312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fld id="{B5D77ECF-B035-4811-9B5F-84143296C739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Shape 60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795480" y="3481200"/>
            <a:ext cx="4526640" cy="1228320"/>
          </a:xfrm>
          <a:prstGeom prst="rect">
            <a:avLst/>
          </a:prstGeom>
          <a:ln>
            <a:noFill/>
          </a:ln>
        </p:spPr>
      </p:pic>
      <p:sp>
        <p:nvSpPr>
          <p:cNvPr id="93" name="TextShape 1"/>
          <p:cNvSpPr txBox="1"/>
          <p:nvPr/>
        </p:nvSpPr>
        <p:spPr>
          <a:xfrm>
            <a:off x="330120" y="1275120"/>
            <a:ext cx="8489520" cy="22057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Arial"/>
              <a:buChar char="•"/>
            </a:pPr>
            <a:r>
              <a:rPr lang="en-GB" sz="2400">
                <a:solidFill>
                  <a:srgbClr val="000000"/>
                </a:solidFill>
                <a:latin typeface="Arial"/>
              </a:rPr>
              <a:t>Respiratory motion can make the tumor hard to localise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GB" sz="2400">
                <a:solidFill>
                  <a:srgbClr val="000000"/>
                </a:solidFill>
                <a:latin typeface="Arial"/>
              </a:rPr>
              <a:t>Hard to perform imaging during radiotherapy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GB" sz="2400">
                <a:solidFill>
                  <a:srgbClr val="000000"/>
                </a:solidFill>
                <a:latin typeface="Arial"/>
              </a:rPr>
              <a:t>However, surrogate signals are available that model the breath cycle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94" name="TextShape 2"/>
          <p:cNvSpPr txBox="1"/>
          <p:nvPr/>
        </p:nvSpPr>
        <p:spPr>
          <a:xfrm>
            <a:off x="330120" y="681120"/>
            <a:ext cx="8489520" cy="9723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1" lang="en-GB" sz="3000">
                <a:solidFill>
                  <a:srgbClr val="004359"/>
                </a:solidFill>
                <a:latin typeface="Arial"/>
                <a:ea typeface="Arial"/>
              </a:rPr>
              <a:t>Lung motion</a:t>
            </a:r>
            <a:endParaRPr/>
          </a:p>
        </p:txBody>
      </p:sp>
      <p:sp>
        <p:nvSpPr>
          <p:cNvPr id="95" name="TextShape 3"/>
          <p:cNvSpPr txBox="1"/>
          <p:nvPr/>
        </p:nvSpPr>
        <p:spPr>
          <a:xfrm>
            <a:off x="8556840" y="4749840"/>
            <a:ext cx="548280" cy="39312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fld id="{73F29FF5-1BF5-4077-85DA-5D6F4406E23B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Shape 48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783840" y="1713960"/>
            <a:ext cx="2389320" cy="2324880"/>
          </a:xfrm>
          <a:prstGeom prst="rect">
            <a:avLst/>
          </a:prstGeom>
          <a:ln>
            <a:noFill/>
          </a:ln>
        </p:spPr>
      </p:pic>
      <p:pic>
        <p:nvPicPr>
          <p:cNvPr id="406" name="Shape 48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536360" y="1713960"/>
            <a:ext cx="2389320" cy="2324880"/>
          </a:xfrm>
          <a:prstGeom prst="rect">
            <a:avLst/>
          </a:prstGeom>
          <a:ln>
            <a:noFill/>
          </a:ln>
        </p:spPr>
      </p:pic>
      <p:pic>
        <p:nvPicPr>
          <p:cNvPr id="407" name="Shape 483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88520" y="1713960"/>
            <a:ext cx="2389320" cy="2324880"/>
          </a:xfrm>
          <a:prstGeom prst="rect">
            <a:avLst/>
          </a:prstGeom>
          <a:ln>
            <a:noFill/>
          </a:ln>
        </p:spPr>
      </p:pic>
      <p:pic>
        <p:nvPicPr>
          <p:cNvPr id="408" name="Shape 484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-29880" y="1713960"/>
            <a:ext cx="2460240" cy="2324880"/>
          </a:xfrm>
          <a:prstGeom prst="rect">
            <a:avLst/>
          </a:prstGeom>
          <a:ln>
            <a:noFill/>
          </a:ln>
        </p:spPr>
      </p:pic>
      <p:sp>
        <p:nvSpPr>
          <p:cNvPr id="409" name="TextShape 1"/>
          <p:cNvSpPr txBox="1"/>
          <p:nvPr/>
        </p:nvSpPr>
        <p:spPr>
          <a:xfrm>
            <a:off x="326880" y="491400"/>
            <a:ext cx="8489520" cy="5101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1" lang="en-GB" sz="3000">
                <a:solidFill>
                  <a:srgbClr val="004359"/>
                </a:solidFill>
                <a:latin typeface="Arial"/>
                <a:ea typeface="Arial"/>
              </a:rPr>
              <a:t>Core task 5: Uncertainty - Bootstrapping</a:t>
            </a:r>
            <a:endParaRPr/>
          </a:p>
        </p:txBody>
      </p:sp>
      <p:sp>
        <p:nvSpPr>
          <p:cNvPr id="410" name="CustomShape 2"/>
          <p:cNvSpPr/>
          <p:nvPr/>
        </p:nvSpPr>
        <p:spPr>
          <a:xfrm>
            <a:off x="299520" y="1001880"/>
            <a:ext cx="5288400" cy="4114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GB" sz="1400">
                <a:solidFill>
                  <a:srgbClr val="004359"/>
                </a:solidFill>
                <a:latin typeface="Arial"/>
                <a:ea typeface="Arial"/>
              </a:rPr>
              <a:t>Parametric Bootstrapping on cubic model coefficients</a:t>
            </a:r>
            <a:endParaRPr/>
          </a:p>
        </p:txBody>
      </p:sp>
      <p:sp>
        <p:nvSpPr>
          <p:cNvPr id="411" name="CustomShape 3"/>
          <p:cNvSpPr/>
          <p:nvPr/>
        </p:nvSpPr>
        <p:spPr>
          <a:xfrm>
            <a:off x="1927800" y="4316040"/>
            <a:ext cx="5288400" cy="4114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n-GB" sz="1400">
                <a:solidFill>
                  <a:srgbClr val="004359"/>
                </a:solidFill>
                <a:latin typeface="Arial"/>
                <a:ea typeface="Arial"/>
              </a:rPr>
              <a:t>Couch position 3</a:t>
            </a:r>
            <a:endParaRPr/>
          </a:p>
        </p:txBody>
      </p:sp>
      <p:sp>
        <p:nvSpPr>
          <p:cNvPr id="412" name="TextShape 4"/>
          <p:cNvSpPr txBox="1"/>
          <p:nvPr/>
        </p:nvSpPr>
        <p:spPr>
          <a:xfrm>
            <a:off x="8556840" y="4749840"/>
            <a:ext cx="548280" cy="39312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fld id="{06046711-3E5B-4152-96DC-83F003147F1F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Shape 49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63200" y="1608120"/>
            <a:ext cx="3632760" cy="2724480"/>
          </a:xfrm>
          <a:prstGeom prst="rect">
            <a:avLst/>
          </a:prstGeom>
          <a:ln>
            <a:noFill/>
          </a:ln>
        </p:spPr>
      </p:pic>
      <p:pic>
        <p:nvPicPr>
          <p:cNvPr id="414" name="Shape 494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747320" y="1608120"/>
            <a:ext cx="3632760" cy="2724480"/>
          </a:xfrm>
          <a:prstGeom prst="rect">
            <a:avLst/>
          </a:prstGeom>
          <a:ln>
            <a:noFill/>
          </a:ln>
        </p:spPr>
      </p:pic>
      <p:sp>
        <p:nvSpPr>
          <p:cNvPr id="415" name="TextShape 1"/>
          <p:cNvSpPr txBox="1"/>
          <p:nvPr/>
        </p:nvSpPr>
        <p:spPr>
          <a:xfrm>
            <a:off x="326880" y="491400"/>
            <a:ext cx="8489520" cy="5101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1" lang="en-GB" sz="3000">
                <a:solidFill>
                  <a:srgbClr val="004359"/>
                </a:solidFill>
                <a:latin typeface="Arial"/>
                <a:ea typeface="Arial"/>
              </a:rPr>
              <a:t>Core task 5: Uncertainty - Different models</a:t>
            </a:r>
            <a:endParaRPr/>
          </a:p>
        </p:txBody>
      </p:sp>
      <p:sp>
        <p:nvSpPr>
          <p:cNvPr id="416" name="CustomShape 2"/>
          <p:cNvSpPr/>
          <p:nvPr/>
        </p:nvSpPr>
        <p:spPr>
          <a:xfrm>
            <a:off x="299520" y="1001880"/>
            <a:ext cx="5288400" cy="4114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GB" sz="1400">
                <a:solidFill>
                  <a:srgbClr val="004359"/>
                </a:solidFill>
                <a:latin typeface="Arial"/>
                <a:ea typeface="Arial"/>
              </a:rPr>
              <a:t>Confidence intervals on linear model coefficients</a:t>
            </a:r>
            <a:endParaRPr/>
          </a:p>
        </p:txBody>
      </p:sp>
      <p:sp>
        <p:nvSpPr>
          <p:cNvPr id="417" name="CustomShape 3"/>
          <p:cNvSpPr/>
          <p:nvPr/>
        </p:nvSpPr>
        <p:spPr>
          <a:xfrm>
            <a:off x="1927800" y="4544640"/>
            <a:ext cx="5288400" cy="4114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n-GB" sz="1400">
                <a:solidFill>
                  <a:srgbClr val="004359"/>
                </a:solidFill>
                <a:latin typeface="Arial"/>
                <a:ea typeface="Arial"/>
              </a:rPr>
              <a:t>Couch position 5</a:t>
            </a:r>
            <a:endParaRPr/>
          </a:p>
        </p:txBody>
      </p:sp>
      <p:sp>
        <p:nvSpPr>
          <p:cNvPr id="418" name="TextShape 4"/>
          <p:cNvSpPr txBox="1"/>
          <p:nvPr/>
        </p:nvSpPr>
        <p:spPr>
          <a:xfrm>
            <a:off x="8556840" y="4749840"/>
            <a:ext cx="548280" cy="39312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fld id="{D740DF6F-84EA-48E6-8C84-C7B5BA23EC21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Shape 50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75960" y="1641240"/>
            <a:ext cx="3229200" cy="2421720"/>
          </a:xfrm>
          <a:prstGeom prst="rect">
            <a:avLst/>
          </a:prstGeom>
          <a:ln>
            <a:noFill/>
          </a:ln>
        </p:spPr>
      </p:pic>
      <p:pic>
        <p:nvPicPr>
          <p:cNvPr id="420" name="Shape 504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957400" y="1641240"/>
            <a:ext cx="3229200" cy="2421720"/>
          </a:xfrm>
          <a:prstGeom prst="rect">
            <a:avLst/>
          </a:prstGeom>
          <a:ln>
            <a:noFill/>
          </a:ln>
        </p:spPr>
      </p:pic>
      <p:pic>
        <p:nvPicPr>
          <p:cNvPr id="421" name="Shape 505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990400" y="1641240"/>
            <a:ext cx="3229200" cy="2421720"/>
          </a:xfrm>
          <a:prstGeom prst="rect">
            <a:avLst/>
          </a:prstGeom>
          <a:ln>
            <a:noFill/>
          </a:ln>
        </p:spPr>
      </p:pic>
      <p:sp>
        <p:nvSpPr>
          <p:cNvPr id="422" name="TextShape 1"/>
          <p:cNvSpPr txBox="1"/>
          <p:nvPr/>
        </p:nvSpPr>
        <p:spPr>
          <a:xfrm>
            <a:off x="326880" y="491400"/>
            <a:ext cx="8489520" cy="5101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1" lang="en-GB" sz="3000">
                <a:solidFill>
                  <a:srgbClr val="004359"/>
                </a:solidFill>
                <a:latin typeface="Arial"/>
                <a:ea typeface="Arial"/>
              </a:rPr>
              <a:t>Core task 5: Uncertainty - Different models</a:t>
            </a:r>
            <a:endParaRPr/>
          </a:p>
        </p:txBody>
      </p:sp>
      <p:sp>
        <p:nvSpPr>
          <p:cNvPr id="423" name="CustomShape 2"/>
          <p:cNvSpPr/>
          <p:nvPr/>
        </p:nvSpPr>
        <p:spPr>
          <a:xfrm>
            <a:off x="299520" y="1001880"/>
            <a:ext cx="5288400" cy="4114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GB" sz="1400">
                <a:solidFill>
                  <a:srgbClr val="004359"/>
                </a:solidFill>
                <a:latin typeface="Arial"/>
                <a:ea typeface="Arial"/>
              </a:rPr>
              <a:t>Confidence intervals on quadratic model coefficients</a:t>
            </a:r>
            <a:endParaRPr/>
          </a:p>
        </p:txBody>
      </p:sp>
      <p:sp>
        <p:nvSpPr>
          <p:cNvPr id="424" name="CustomShape 3"/>
          <p:cNvSpPr/>
          <p:nvPr/>
        </p:nvSpPr>
        <p:spPr>
          <a:xfrm>
            <a:off x="1927800" y="4544640"/>
            <a:ext cx="5288400" cy="4114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n-GB" sz="1400">
                <a:solidFill>
                  <a:srgbClr val="004359"/>
                </a:solidFill>
                <a:latin typeface="Arial"/>
                <a:ea typeface="Arial"/>
              </a:rPr>
              <a:t>Couch position 5</a:t>
            </a:r>
            <a:endParaRPr/>
          </a:p>
        </p:txBody>
      </p:sp>
      <p:sp>
        <p:nvSpPr>
          <p:cNvPr id="425" name="TextShape 4"/>
          <p:cNvSpPr txBox="1"/>
          <p:nvPr/>
        </p:nvSpPr>
        <p:spPr>
          <a:xfrm>
            <a:off x="8556840" y="4749840"/>
            <a:ext cx="548280" cy="39312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fld id="{C565BEB5-2E40-4787-9039-1AB2C5F109CC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Shape 51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256480" y="2587680"/>
            <a:ext cx="2477880" cy="1858320"/>
          </a:xfrm>
          <a:prstGeom prst="rect">
            <a:avLst/>
          </a:prstGeom>
          <a:ln>
            <a:noFill/>
          </a:ln>
        </p:spPr>
      </p:pic>
      <p:pic>
        <p:nvPicPr>
          <p:cNvPr id="427" name="Shape 515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192000" y="2587680"/>
            <a:ext cx="2477880" cy="1858320"/>
          </a:xfrm>
          <a:prstGeom prst="rect">
            <a:avLst/>
          </a:prstGeom>
          <a:ln>
            <a:noFill/>
          </a:ln>
        </p:spPr>
      </p:pic>
      <p:pic>
        <p:nvPicPr>
          <p:cNvPr id="428" name="Shape 516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5400" y="1425960"/>
            <a:ext cx="2477880" cy="1858320"/>
          </a:xfrm>
          <a:prstGeom prst="rect">
            <a:avLst/>
          </a:prstGeom>
          <a:ln>
            <a:noFill/>
          </a:ln>
        </p:spPr>
      </p:pic>
      <p:pic>
        <p:nvPicPr>
          <p:cNvPr id="429" name="Shape 517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4210920" y="1425960"/>
            <a:ext cx="2477880" cy="1858320"/>
          </a:xfrm>
          <a:prstGeom prst="rect">
            <a:avLst/>
          </a:prstGeom>
          <a:ln>
            <a:noFill/>
          </a:ln>
        </p:spPr>
      </p:pic>
      <p:sp>
        <p:nvSpPr>
          <p:cNvPr id="430" name="TextShape 1"/>
          <p:cNvSpPr txBox="1"/>
          <p:nvPr/>
        </p:nvSpPr>
        <p:spPr>
          <a:xfrm>
            <a:off x="326880" y="491400"/>
            <a:ext cx="8489520" cy="5101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1" lang="en-GB" sz="3000">
                <a:solidFill>
                  <a:srgbClr val="004359"/>
                </a:solidFill>
                <a:latin typeface="Arial"/>
                <a:ea typeface="Arial"/>
              </a:rPr>
              <a:t>Core task 5: Uncertainty - Different models</a:t>
            </a:r>
            <a:endParaRPr/>
          </a:p>
        </p:txBody>
      </p:sp>
      <p:sp>
        <p:nvSpPr>
          <p:cNvPr id="431" name="CustomShape 2"/>
          <p:cNvSpPr/>
          <p:nvPr/>
        </p:nvSpPr>
        <p:spPr>
          <a:xfrm>
            <a:off x="299520" y="1001880"/>
            <a:ext cx="5288400" cy="4114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GB" sz="1400">
                <a:solidFill>
                  <a:srgbClr val="004359"/>
                </a:solidFill>
                <a:latin typeface="Arial"/>
                <a:ea typeface="Arial"/>
              </a:rPr>
              <a:t>Confidence intervals on cubic model coefficients</a:t>
            </a:r>
            <a:endParaRPr/>
          </a:p>
        </p:txBody>
      </p:sp>
      <p:sp>
        <p:nvSpPr>
          <p:cNvPr id="432" name="CustomShape 3"/>
          <p:cNvSpPr/>
          <p:nvPr/>
        </p:nvSpPr>
        <p:spPr>
          <a:xfrm>
            <a:off x="1927800" y="4544640"/>
            <a:ext cx="5288400" cy="4114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n-GB" sz="1400">
                <a:solidFill>
                  <a:srgbClr val="004359"/>
                </a:solidFill>
                <a:latin typeface="Arial"/>
                <a:ea typeface="Arial"/>
              </a:rPr>
              <a:t>Couch position 5</a:t>
            </a:r>
            <a:endParaRPr/>
          </a:p>
        </p:txBody>
      </p:sp>
      <p:sp>
        <p:nvSpPr>
          <p:cNvPr id="433" name="TextShape 4"/>
          <p:cNvSpPr txBox="1"/>
          <p:nvPr/>
        </p:nvSpPr>
        <p:spPr>
          <a:xfrm>
            <a:off x="8556840" y="4749840"/>
            <a:ext cx="548280" cy="39312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fld id="{DF87BACD-7364-4C09-87F9-E99F0E9797BE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CustomShape 1"/>
          <p:cNvSpPr/>
          <p:nvPr/>
        </p:nvSpPr>
        <p:spPr>
          <a:xfrm>
            <a:off x="434520" y="434160"/>
            <a:ext cx="8521200" cy="785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1" lang="en-GB" sz="3000">
                <a:solidFill>
                  <a:srgbClr val="004359"/>
                </a:solidFill>
                <a:latin typeface="Arial"/>
                <a:ea typeface="Arial"/>
              </a:rPr>
              <a:t>Core task 4 - Motion Models Evaluation</a:t>
            </a:r>
            <a:endParaRPr/>
          </a:p>
        </p:txBody>
      </p:sp>
      <p:sp>
        <p:nvSpPr>
          <p:cNvPr id="435" name="CustomShape 2"/>
          <p:cNvSpPr/>
          <p:nvPr/>
        </p:nvSpPr>
        <p:spPr>
          <a:xfrm>
            <a:off x="434520" y="1008360"/>
            <a:ext cx="5288400" cy="4114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GB" sz="1400">
                <a:solidFill>
                  <a:srgbClr val="004359"/>
                </a:solidFill>
                <a:latin typeface="Arial"/>
                <a:ea typeface="Arial"/>
              </a:rPr>
              <a:t>Visual Assessment</a:t>
            </a:r>
            <a:endParaRPr/>
          </a:p>
        </p:txBody>
      </p:sp>
      <p:pic>
        <p:nvPicPr>
          <p:cNvPr id="436" name="Shape 528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23400" y="1971720"/>
            <a:ext cx="2429640" cy="1722600"/>
          </a:xfrm>
          <a:prstGeom prst="rect">
            <a:avLst/>
          </a:prstGeom>
          <a:ln>
            <a:noFill/>
          </a:ln>
        </p:spPr>
      </p:pic>
      <p:pic>
        <p:nvPicPr>
          <p:cNvPr id="437" name="Shape 529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253320" y="1909800"/>
            <a:ext cx="2429640" cy="1846440"/>
          </a:xfrm>
          <a:prstGeom prst="rect">
            <a:avLst/>
          </a:prstGeom>
          <a:ln>
            <a:noFill/>
          </a:ln>
        </p:spPr>
      </p:pic>
      <p:pic>
        <p:nvPicPr>
          <p:cNvPr id="438" name="Shape 530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683320" y="1881720"/>
            <a:ext cx="2536920" cy="1902600"/>
          </a:xfrm>
          <a:prstGeom prst="rect">
            <a:avLst/>
          </a:prstGeom>
          <a:ln>
            <a:noFill/>
          </a:ln>
        </p:spPr>
      </p:pic>
      <p:sp>
        <p:nvSpPr>
          <p:cNvPr id="439" name="CustomShape 3"/>
          <p:cNvSpPr/>
          <p:nvPr/>
        </p:nvSpPr>
        <p:spPr>
          <a:xfrm>
            <a:off x="3066840" y="4025880"/>
            <a:ext cx="3009960" cy="276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Couch 2, volume 5, slice 60</a:t>
            </a:r>
            <a:endParaRPr/>
          </a:p>
        </p:txBody>
      </p:sp>
      <p:sp>
        <p:nvSpPr>
          <p:cNvPr id="440" name="CustomShape 4"/>
          <p:cNvSpPr/>
          <p:nvPr/>
        </p:nvSpPr>
        <p:spPr>
          <a:xfrm>
            <a:off x="1800720" y="1686240"/>
            <a:ext cx="728640" cy="360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Linear</a:t>
            </a:r>
            <a:endParaRPr/>
          </a:p>
        </p:txBody>
      </p:sp>
      <p:sp>
        <p:nvSpPr>
          <p:cNvPr id="441" name="CustomShape 5"/>
          <p:cNvSpPr/>
          <p:nvPr/>
        </p:nvSpPr>
        <p:spPr>
          <a:xfrm>
            <a:off x="3954960" y="1686240"/>
            <a:ext cx="1026000" cy="360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Quadratic</a:t>
            </a:r>
            <a:endParaRPr/>
          </a:p>
        </p:txBody>
      </p:sp>
      <p:sp>
        <p:nvSpPr>
          <p:cNvPr id="442" name="CustomShape 6"/>
          <p:cNvSpPr/>
          <p:nvPr/>
        </p:nvSpPr>
        <p:spPr>
          <a:xfrm>
            <a:off x="6587280" y="1686240"/>
            <a:ext cx="728640" cy="360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Cubic</a:t>
            </a:r>
            <a:endParaRPr/>
          </a:p>
        </p:txBody>
      </p:sp>
      <p:sp>
        <p:nvSpPr>
          <p:cNvPr id="443" name="TextShape 7"/>
          <p:cNvSpPr txBox="1"/>
          <p:nvPr/>
        </p:nvSpPr>
        <p:spPr>
          <a:xfrm>
            <a:off x="8556840" y="4749840"/>
            <a:ext cx="548280" cy="39312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fld id="{E212D292-8778-48CF-904A-D9B111C1E348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CustomShape 1"/>
          <p:cNvSpPr/>
          <p:nvPr/>
        </p:nvSpPr>
        <p:spPr>
          <a:xfrm>
            <a:off x="434520" y="1008360"/>
            <a:ext cx="5288400" cy="4114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GB" sz="1400">
                <a:solidFill>
                  <a:srgbClr val="004359"/>
                </a:solidFill>
                <a:latin typeface="Arial"/>
                <a:ea typeface="Arial"/>
              </a:rPr>
              <a:t>Visual Assessment</a:t>
            </a:r>
            <a:endParaRPr/>
          </a:p>
        </p:txBody>
      </p:sp>
      <p:pic>
        <p:nvPicPr>
          <p:cNvPr id="445" name="Shape 54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23400" y="1909800"/>
            <a:ext cx="2429640" cy="1846440"/>
          </a:xfrm>
          <a:prstGeom prst="rect">
            <a:avLst/>
          </a:prstGeom>
          <a:ln>
            <a:noFill/>
          </a:ln>
        </p:spPr>
      </p:pic>
      <p:pic>
        <p:nvPicPr>
          <p:cNvPr id="446" name="Shape 54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253320" y="1922040"/>
            <a:ext cx="2429640" cy="1822320"/>
          </a:xfrm>
          <a:prstGeom prst="rect">
            <a:avLst/>
          </a:prstGeom>
          <a:ln>
            <a:noFill/>
          </a:ln>
        </p:spPr>
      </p:pic>
      <p:pic>
        <p:nvPicPr>
          <p:cNvPr id="447" name="Shape 543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683320" y="1881720"/>
            <a:ext cx="2536920" cy="1902600"/>
          </a:xfrm>
          <a:prstGeom prst="rect">
            <a:avLst/>
          </a:prstGeom>
          <a:ln>
            <a:noFill/>
          </a:ln>
        </p:spPr>
      </p:pic>
      <p:sp>
        <p:nvSpPr>
          <p:cNvPr id="448" name="CustomShape 2"/>
          <p:cNvSpPr/>
          <p:nvPr/>
        </p:nvSpPr>
        <p:spPr>
          <a:xfrm>
            <a:off x="3066840" y="4025880"/>
            <a:ext cx="3009960" cy="276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Couch 4, volume 8, slice 37</a:t>
            </a:r>
            <a:endParaRPr/>
          </a:p>
        </p:txBody>
      </p:sp>
      <p:sp>
        <p:nvSpPr>
          <p:cNvPr id="449" name="CustomShape 3"/>
          <p:cNvSpPr/>
          <p:nvPr/>
        </p:nvSpPr>
        <p:spPr>
          <a:xfrm>
            <a:off x="1800720" y="1686240"/>
            <a:ext cx="728640" cy="360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Linear</a:t>
            </a:r>
            <a:endParaRPr/>
          </a:p>
        </p:txBody>
      </p:sp>
      <p:sp>
        <p:nvSpPr>
          <p:cNvPr id="450" name="CustomShape 4"/>
          <p:cNvSpPr/>
          <p:nvPr/>
        </p:nvSpPr>
        <p:spPr>
          <a:xfrm>
            <a:off x="3954960" y="1686240"/>
            <a:ext cx="1026000" cy="360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Quadratic</a:t>
            </a:r>
            <a:endParaRPr/>
          </a:p>
        </p:txBody>
      </p:sp>
      <p:sp>
        <p:nvSpPr>
          <p:cNvPr id="451" name="CustomShape 5"/>
          <p:cNvSpPr/>
          <p:nvPr/>
        </p:nvSpPr>
        <p:spPr>
          <a:xfrm>
            <a:off x="6587280" y="1686240"/>
            <a:ext cx="728640" cy="360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Cubic</a:t>
            </a:r>
            <a:endParaRPr/>
          </a:p>
        </p:txBody>
      </p:sp>
      <p:sp>
        <p:nvSpPr>
          <p:cNvPr id="452" name="CustomShape 6"/>
          <p:cNvSpPr/>
          <p:nvPr/>
        </p:nvSpPr>
        <p:spPr>
          <a:xfrm>
            <a:off x="434520" y="434160"/>
            <a:ext cx="8521200" cy="785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1" lang="en-GB" sz="3000">
                <a:solidFill>
                  <a:srgbClr val="004359"/>
                </a:solidFill>
                <a:latin typeface="Arial"/>
                <a:ea typeface="Arial"/>
              </a:rPr>
              <a:t>Core task 4 - Motion Models Evaluation</a:t>
            </a:r>
            <a:endParaRPr/>
          </a:p>
        </p:txBody>
      </p:sp>
      <p:sp>
        <p:nvSpPr>
          <p:cNvPr id="453" name="TextShape 7"/>
          <p:cNvSpPr txBox="1"/>
          <p:nvPr/>
        </p:nvSpPr>
        <p:spPr>
          <a:xfrm>
            <a:off x="8556840" y="4749840"/>
            <a:ext cx="548280" cy="39312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fld id="{BAD958D5-6744-4B39-AFA7-77DDB626C3FA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Shape 55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252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455" name="Shape 555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94832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456" name="Shape 556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71448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457" name="Shape 557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48028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458" name="Shape 558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246440" y="1287360"/>
            <a:ext cx="1634400" cy="1223280"/>
          </a:xfrm>
          <a:prstGeom prst="rect">
            <a:avLst/>
          </a:prstGeom>
          <a:ln>
            <a:noFill/>
          </a:ln>
        </p:spPr>
      </p:pic>
      <p:sp>
        <p:nvSpPr>
          <p:cNvPr id="459" name="CustomShape 1"/>
          <p:cNvSpPr/>
          <p:nvPr/>
        </p:nvSpPr>
        <p:spPr>
          <a:xfrm>
            <a:off x="326880" y="941400"/>
            <a:ext cx="5288400" cy="4114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GB" sz="1400">
                <a:solidFill>
                  <a:srgbClr val="004359"/>
                </a:solidFill>
                <a:latin typeface="Arial"/>
                <a:ea typeface="Arial"/>
              </a:rPr>
              <a:t>Deformation Field Error - mean error</a:t>
            </a:r>
            <a:endParaRPr/>
          </a:p>
        </p:txBody>
      </p:sp>
      <p:sp>
        <p:nvSpPr>
          <p:cNvPr id="460" name="CustomShape 2"/>
          <p:cNvSpPr/>
          <p:nvPr/>
        </p:nvSpPr>
        <p:spPr>
          <a:xfrm>
            <a:off x="434520" y="434160"/>
            <a:ext cx="8521200" cy="785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1" lang="en-GB" sz="3000">
                <a:solidFill>
                  <a:srgbClr val="004359"/>
                </a:solidFill>
                <a:latin typeface="Arial"/>
                <a:ea typeface="Arial"/>
              </a:rPr>
              <a:t>Core task 4 - Motion Models Evaluation</a:t>
            </a:r>
            <a:endParaRPr/>
          </a:p>
        </p:txBody>
      </p:sp>
      <p:sp>
        <p:nvSpPr>
          <p:cNvPr id="461" name="TextShape 3"/>
          <p:cNvSpPr txBox="1"/>
          <p:nvPr/>
        </p:nvSpPr>
        <p:spPr>
          <a:xfrm>
            <a:off x="8556840" y="4749840"/>
            <a:ext cx="548280" cy="39312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fld id="{A0CC7478-18A0-4F77-8584-C8D7D76CB7A9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Shape 56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2520" y="1287360"/>
            <a:ext cx="1634400" cy="1223280"/>
          </a:xfrm>
          <a:prstGeom prst="rect">
            <a:avLst/>
          </a:prstGeom>
          <a:ln w="19080">
            <a:solidFill>
              <a:srgbClr val="ff0000"/>
            </a:solidFill>
            <a:round/>
          </a:ln>
        </p:spPr>
      </p:pic>
      <p:pic>
        <p:nvPicPr>
          <p:cNvPr id="463" name="Shape 567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94832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464" name="Shape 568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71448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465" name="Shape 569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48028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466" name="Shape 570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24644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467" name="Shape 571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2602080" y="1752840"/>
            <a:ext cx="3859200" cy="2889000"/>
          </a:xfrm>
          <a:prstGeom prst="rect">
            <a:avLst/>
          </a:prstGeom>
          <a:ln>
            <a:noFill/>
          </a:ln>
        </p:spPr>
      </p:pic>
      <p:sp>
        <p:nvSpPr>
          <p:cNvPr id="468" name="CustomShape 1"/>
          <p:cNvSpPr/>
          <p:nvPr/>
        </p:nvSpPr>
        <p:spPr>
          <a:xfrm>
            <a:off x="434520" y="281880"/>
            <a:ext cx="8521200" cy="785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1" lang="en-GB" sz="3000">
                <a:solidFill>
                  <a:srgbClr val="004359"/>
                </a:solidFill>
                <a:latin typeface="Arial"/>
                <a:ea typeface="Arial"/>
              </a:rPr>
              <a:t>Core task 4 - Motion Models Evaluation</a:t>
            </a:r>
            <a:endParaRPr/>
          </a:p>
        </p:txBody>
      </p:sp>
      <p:sp>
        <p:nvSpPr>
          <p:cNvPr id="469" name="TextShape 2"/>
          <p:cNvSpPr txBox="1"/>
          <p:nvPr/>
        </p:nvSpPr>
        <p:spPr>
          <a:xfrm>
            <a:off x="8556840" y="4749840"/>
            <a:ext cx="548280" cy="39312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fld id="{40DB064A-E87C-4F67-B7FE-416F9DAACBC2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  <p:sp>
        <p:nvSpPr>
          <p:cNvPr id="470" name="CustomShape 3"/>
          <p:cNvSpPr/>
          <p:nvPr/>
        </p:nvSpPr>
        <p:spPr>
          <a:xfrm>
            <a:off x="326880" y="941400"/>
            <a:ext cx="5288400" cy="4114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GB" sz="1400">
                <a:solidFill>
                  <a:srgbClr val="004359"/>
                </a:solidFill>
                <a:latin typeface="Arial"/>
                <a:ea typeface="Arial"/>
              </a:rPr>
              <a:t>Deformation Field Error - mean error</a:t>
            </a:r>
            <a:endParaRPr/>
          </a:p>
        </p:txBody>
      </p:sp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Shape 579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252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472" name="Shape 580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948320" y="1287360"/>
            <a:ext cx="1634400" cy="1223280"/>
          </a:xfrm>
          <a:prstGeom prst="rect">
            <a:avLst/>
          </a:prstGeom>
          <a:ln w="19080">
            <a:solidFill>
              <a:srgbClr val="ff0000"/>
            </a:solidFill>
            <a:round/>
          </a:ln>
        </p:spPr>
      </p:pic>
      <p:pic>
        <p:nvPicPr>
          <p:cNvPr id="473" name="Shape 58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71448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474" name="Shape 582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48028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475" name="Shape 583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24644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476" name="Shape 584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2602080" y="1752840"/>
            <a:ext cx="3859200" cy="2889000"/>
          </a:xfrm>
          <a:prstGeom prst="rect">
            <a:avLst/>
          </a:prstGeom>
          <a:ln>
            <a:noFill/>
          </a:ln>
        </p:spPr>
      </p:pic>
      <p:sp>
        <p:nvSpPr>
          <p:cNvPr id="477" name="CustomShape 1"/>
          <p:cNvSpPr/>
          <p:nvPr/>
        </p:nvSpPr>
        <p:spPr>
          <a:xfrm>
            <a:off x="226800" y="745200"/>
            <a:ext cx="5288400" cy="4114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GB" sz="1400">
                <a:solidFill>
                  <a:srgbClr val="004359"/>
                </a:solidFill>
                <a:latin typeface="Arial"/>
                <a:ea typeface="Arial"/>
              </a:rPr>
              <a:t>Deformation Field Error - mean error</a:t>
            </a:r>
            <a:endParaRPr/>
          </a:p>
        </p:txBody>
      </p:sp>
      <p:sp>
        <p:nvSpPr>
          <p:cNvPr id="478" name="CustomShape 2"/>
          <p:cNvSpPr/>
          <p:nvPr/>
        </p:nvSpPr>
        <p:spPr>
          <a:xfrm>
            <a:off x="434520" y="281880"/>
            <a:ext cx="8521200" cy="785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1" lang="en-GB" sz="3000">
                <a:solidFill>
                  <a:srgbClr val="004359"/>
                </a:solidFill>
                <a:latin typeface="Arial"/>
                <a:ea typeface="Arial"/>
              </a:rPr>
              <a:t>Core task 4 - Motion Models Evaluation</a:t>
            </a:r>
            <a:endParaRPr/>
          </a:p>
        </p:txBody>
      </p:sp>
      <p:sp>
        <p:nvSpPr>
          <p:cNvPr id="479" name="TextShape 3"/>
          <p:cNvSpPr txBox="1"/>
          <p:nvPr/>
        </p:nvSpPr>
        <p:spPr>
          <a:xfrm>
            <a:off x="8556840" y="4749840"/>
            <a:ext cx="548280" cy="39312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fld id="{943834DF-41CF-423C-8D07-F7E1D2248F0D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Shape 59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252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481" name="Shape 59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94832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482" name="Shape 594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714480" y="1287360"/>
            <a:ext cx="1634400" cy="1223280"/>
          </a:xfrm>
          <a:prstGeom prst="rect">
            <a:avLst/>
          </a:prstGeom>
          <a:ln w="19080">
            <a:solidFill>
              <a:srgbClr val="ff0000"/>
            </a:solidFill>
            <a:round/>
          </a:ln>
        </p:spPr>
      </p:pic>
      <p:pic>
        <p:nvPicPr>
          <p:cNvPr id="483" name="Shape 595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48028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484" name="Shape 596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24644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485" name="Shape 597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2602080" y="1752840"/>
            <a:ext cx="3859200" cy="2889000"/>
          </a:xfrm>
          <a:prstGeom prst="rect">
            <a:avLst/>
          </a:prstGeom>
          <a:ln>
            <a:noFill/>
          </a:ln>
        </p:spPr>
      </p:pic>
      <p:sp>
        <p:nvSpPr>
          <p:cNvPr id="486" name="CustomShape 1"/>
          <p:cNvSpPr/>
          <p:nvPr/>
        </p:nvSpPr>
        <p:spPr>
          <a:xfrm>
            <a:off x="219960" y="854280"/>
            <a:ext cx="5288400" cy="4114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GB" sz="1400">
                <a:solidFill>
                  <a:srgbClr val="004359"/>
                </a:solidFill>
                <a:latin typeface="Arial"/>
                <a:ea typeface="Arial"/>
              </a:rPr>
              <a:t>Deformation Field Error - mean error</a:t>
            </a:r>
            <a:endParaRPr/>
          </a:p>
        </p:txBody>
      </p:sp>
      <p:sp>
        <p:nvSpPr>
          <p:cNvPr id="487" name="CustomShape 2"/>
          <p:cNvSpPr/>
          <p:nvPr/>
        </p:nvSpPr>
        <p:spPr>
          <a:xfrm>
            <a:off x="434520" y="281880"/>
            <a:ext cx="8521200" cy="785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1" lang="en-GB" sz="3000">
                <a:solidFill>
                  <a:srgbClr val="004359"/>
                </a:solidFill>
                <a:latin typeface="Arial"/>
                <a:ea typeface="Arial"/>
              </a:rPr>
              <a:t>Core task 4 - Motion Models Evaluation</a:t>
            </a:r>
            <a:endParaRPr/>
          </a:p>
        </p:txBody>
      </p:sp>
      <p:sp>
        <p:nvSpPr>
          <p:cNvPr id="488" name="TextShape 3"/>
          <p:cNvSpPr txBox="1"/>
          <p:nvPr/>
        </p:nvSpPr>
        <p:spPr>
          <a:xfrm>
            <a:off x="8556840" y="4749840"/>
            <a:ext cx="548280" cy="39312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fld id="{556EDC4E-9EE8-4ED5-B2B6-4F51B1942E0C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330120" y="1275120"/>
            <a:ext cx="8489520" cy="22057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Arial"/>
              <a:buChar char="•"/>
            </a:pPr>
            <a:r>
              <a:rPr lang="en-GB" sz="2400">
                <a:solidFill>
                  <a:srgbClr val="000000"/>
                </a:solidFill>
                <a:latin typeface="Arial"/>
              </a:rPr>
              <a:t>Model relationship between surrogate signal and motion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GB" sz="2400">
                <a:solidFill>
                  <a:srgbClr val="000000"/>
                </a:solidFill>
                <a:latin typeface="Arial"/>
              </a:rPr>
              <a:t>Estimate motion from surrogate signal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97" name="TextShape 2"/>
          <p:cNvSpPr txBox="1"/>
          <p:nvPr/>
        </p:nvSpPr>
        <p:spPr>
          <a:xfrm>
            <a:off x="330120" y="681120"/>
            <a:ext cx="8489520" cy="9723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1" lang="en-GB" sz="3000">
                <a:solidFill>
                  <a:srgbClr val="004359"/>
                </a:solidFill>
                <a:latin typeface="Arial"/>
                <a:ea typeface="Arial"/>
              </a:rPr>
              <a:t>Project aim</a:t>
            </a:r>
            <a:endParaRPr/>
          </a:p>
        </p:txBody>
      </p:sp>
      <p:sp>
        <p:nvSpPr>
          <p:cNvPr id="98" name="TextShape 3"/>
          <p:cNvSpPr txBox="1"/>
          <p:nvPr/>
        </p:nvSpPr>
        <p:spPr>
          <a:xfrm>
            <a:off x="8556840" y="4749840"/>
            <a:ext cx="548280" cy="39312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fld id="{A16BCA64-7F35-4138-BD8A-178216E6CFAB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Shape 60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252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490" name="Shape 606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94832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491" name="Shape 607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71448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492" name="Shape 608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480280" y="1287360"/>
            <a:ext cx="1634400" cy="1223280"/>
          </a:xfrm>
          <a:prstGeom prst="rect">
            <a:avLst/>
          </a:prstGeom>
          <a:ln w="19080">
            <a:solidFill>
              <a:srgbClr val="ff0000"/>
            </a:solidFill>
            <a:round/>
          </a:ln>
        </p:spPr>
      </p:pic>
      <p:pic>
        <p:nvPicPr>
          <p:cNvPr id="493" name="Shape 609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24644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494" name="Shape 610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2602080" y="1752840"/>
            <a:ext cx="3859200" cy="2889000"/>
          </a:xfrm>
          <a:prstGeom prst="rect">
            <a:avLst/>
          </a:prstGeom>
          <a:ln>
            <a:noFill/>
          </a:ln>
        </p:spPr>
      </p:pic>
      <p:sp>
        <p:nvSpPr>
          <p:cNvPr id="495" name="CustomShape 1"/>
          <p:cNvSpPr/>
          <p:nvPr/>
        </p:nvSpPr>
        <p:spPr>
          <a:xfrm>
            <a:off x="226800" y="840960"/>
            <a:ext cx="5288400" cy="4114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GB" sz="1400">
                <a:solidFill>
                  <a:srgbClr val="004359"/>
                </a:solidFill>
                <a:latin typeface="Arial"/>
                <a:ea typeface="Arial"/>
              </a:rPr>
              <a:t>Deformation Field Error - mean error</a:t>
            </a:r>
            <a:endParaRPr/>
          </a:p>
        </p:txBody>
      </p:sp>
      <p:sp>
        <p:nvSpPr>
          <p:cNvPr id="496" name="CustomShape 2"/>
          <p:cNvSpPr/>
          <p:nvPr/>
        </p:nvSpPr>
        <p:spPr>
          <a:xfrm>
            <a:off x="434520" y="281880"/>
            <a:ext cx="8521200" cy="785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1" lang="en-GB" sz="3000">
                <a:solidFill>
                  <a:srgbClr val="004359"/>
                </a:solidFill>
                <a:latin typeface="Arial"/>
                <a:ea typeface="Arial"/>
              </a:rPr>
              <a:t>Core task 4 - Motion Models Evaluation</a:t>
            </a:r>
            <a:endParaRPr/>
          </a:p>
        </p:txBody>
      </p:sp>
      <p:sp>
        <p:nvSpPr>
          <p:cNvPr id="497" name="TextShape 3"/>
          <p:cNvSpPr txBox="1"/>
          <p:nvPr/>
        </p:nvSpPr>
        <p:spPr>
          <a:xfrm>
            <a:off x="8556840" y="4749840"/>
            <a:ext cx="548280" cy="39312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fld id="{01EBEAFB-0A7E-4189-826D-C85366A5DCB7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Shape 618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252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499" name="Shape 619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94832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500" name="Shape 620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71448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501" name="Shape 621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48028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502" name="Shape 622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246440" y="1287360"/>
            <a:ext cx="1634400" cy="1223280"/>
          </a:xfrm>
          <a:prstGeom prst="rect">
            <a:avLst/>
          </a:prstGeom>
          <a:ln w="19080">
            <a:solidFill>
              <a:srgbClr val="ff0000"/>
            </a:solidFill>
            <a:round/>
          </a:ln>
        </p:spPr>
      </p:pic>
      <p:pic>
        <p:nvPicPr>
          <p:cNvPr id="503" name="Shape 623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2602080" y="1752840"/>
            <a:ext cx="3859200" cy="2889000"/>
          </a:xfrm>
          <a:prstGeom prst="rect">
            <a:avLst/>
          </a:prstGeom>
          <a:ln>
            <a:noFill/>
          </a:ln>
        </p:spPr>
      </p:pic>
      <p:sp>
        <p:nvSpPr>
          <p:cNvPr id="504" name="CustomShape 1"/>
          <p:cNvSpPr/>
          <p:nvPr/>
        </p:nvSpPr>
        <p:spPr>
          <a:xfrm>
            <a:off x="182520" y="787680"/>
            <a:ext cx="5288400" cy="4114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GB" sz="1400">
                <a:solidFill>
                  <a:srgbClr val="004359"/>
                </a:solidFill>
                <a:latin typeface="Arial"/>
                <a:ea typeface="Arial"/>
              </a:rPr>
              <a:t>Deformation Field Error - mean error</a:t>
            </a:r>
            <a:endParaRPr/>
          </a:p>
        </p:txBody>
      </p:sp>
      <p:sp>
        <p:nvSpPr>
          <p:cNvPr id="505" name="CustomShape 2"/>
          <p:cNvSpPr/>
          <p:nvPr/>
        </p:nvSpPr>
        <p:spPr>
          <a:xfrm>
            <a:off x="434520" y="281880"/>
            <a:ext cx="8521200" cy="785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1" lang="en-GB" sz="3000">
                <a:solidFill>
                  <a:srgbClr val="004359"/>
                </a:solidFill>
                <a:latin typeface="Arial"/>
                <a:ea typeface="Arial"/>
              </a:rPr>
              <a:t>Core task 4 - Motion Models Evaluation</a:t>
            </a:r>
            <a:endParaRPr/>
          </a:p>
        </p:txBody>
      </p:sp>
      <p:sp>
        <p:nvSpPr>
          <p:cNvPr id="506" name="TextShape 3"/>
          <p:cNvSpPr txBox="1"/>
          <p:nvPr/>
        </p:nvSpPr>
        <p:spPr>
          <a:xfrm>
            <a:off x="8556840" y="4749840"/>
            <a:ext cx="548280" cy="39312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fld id="{74CE8557-33F2-4CF8-9FBF-01D583B3EDDE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Shape 63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252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508" name="Shape 63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94832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509" name="Shape 633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71448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510" name="Shape 634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48028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511" name="Shape 635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246440" y="1287360"/>
            <a:ext cx="1634400" cy="1223280"/>
          </a:xfrm>
          <a:prstGeom prst="rect">
            <a:avLst/>
          </a:prstGeom>
          <a:ln>
            <a:noFill/>
          </a:ln>
        </p:spPr>
      </p:pic>
      <p:sp>
        <p:nvSpPr>
          <p:cNvPr id="512" name="CustomShape 1"/>
          <p:cNvSpPr/>
          <p:nvPr/>
        </p:nvSpPr>
        <p:spPr>
          <a:xfrm>
            <a:off x="326880" y="941400"/>
            <a:ext cx="5288400" cy="4114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GB" sz="1400">
                <a:solidFill>
                  <a:srgbClr val="004359"/>
                </a:solidFill>
                <a:latin typeface="Arial"/>
                <a:ea typeface="Arial"/>
              </a:rPr>
              <a:t>Deformation Field Error - standard deviation</a:t>
            </a:r>
            <a:endParaRPr/>
          </a:p>
        </p:txBody>
      </p:sp>
      <p:sp>
        <p:nvSpPr>
          <p:cNvPr id="513" name="CustomShape 2"/>
          <p:cNvSpPr/>
          <p:nvPr/>
        </p:nvSpPr>
        <p:spPr>
          <a:xfrm>
            <a:off x="434520" y="281880"/>
            <a:ext cx="8521200" cy="785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1" lang="en-GB" sz="3000">
                <a:solidFill>
                  <a:srgbClr val="004359"/>
                </a:solidFill>
                <a:latin typeface="Arial"/>
                <a:ea typeface="Arial"/>
              </a:rPr>
              <a:t>Core task 4 - Motion Models Evaluation</a:t>
            </a:r>
            <a:endParaRPr/>
          </a:p>
        </p:txBody>
      </p:sp>
      <p:sp>
        <p:nvSpPr>
          <p:cNvPr id="514" name="TextShape 3"/>
          <p:cNvSpPr txBox="1"/>
          <p:nvPr/>
        </p:nvSpPr>
        <p:spPr>
          <a:xfrm>
            <a:off x="8556840" y="4749840"/>
            <a:ext cx="548280" cy="39312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fld id="{90CC63BF-901C-41EB-8D0B-480B1C394C85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</p:spTree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Shape 64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2520" y="1287360"/>
            <a:ext cx="1634400" cy="1223280"/>
          </a:xfrm>
          <a:prstGeom prst="rect">
            <a:avLst/>
          </a:prstGeom>
          <a:ln w="19080">
            <a:solidFill>
              <a:srgbClr val="ff0000"/>
            </a:solidFill>
            <a:round/>
          </a:ln>
        </p:spPr>
      </p:pic>
      <p:pic>
        <p:nvPicPr>
          <p:cNvPr id="516" name="Shape 644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94832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517" name="Shape 645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71448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518" name="Shape 646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48028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519" name="Shape 647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24644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520" name="Shape 648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2602080" y="1752840"/>
            <a:ext cx="3859200" cy="2889000"/>
          </a:xfrm>
          <a:prstGeom prst="rect">
            <a:avLst/>
          </a:prstGeom>
          <a:ln>
            <a:noFill/>
          </a:ln>
        </p:spPr>
      </p:pic>
      <p:sp>
        <p:nvSpPr>
          <p:cNvPr id="521" name="CustomShape 1"/>
          <p:cNvSpPr/>
          <p:nvPr/>
        </p:nvSpPr>
        <p:spPr>
          <a:xfrm>
            <a:off x="182520" y="747360"/>
            <a:ext cx="5288400" cy="4114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GB" sz="1400">
                <a:solidFill>
                  <a:srgbClr val="004359"/>
                </a:solidFill>
                <a:latin typeface="Arial"/>
                <a:ea typeface="Arial"/>
              </a:rPr>
              <a:t>Deformation Field Error - standard deviation</a:t>
            </a:r>
            <a:endParaRPr/>
          </a:p>
        </p:txBody>
      </p:sp>
      <p:sp>
        <p:nvSpPr>
          <p:cNvPr id="522" name="CustomShape 2"/>
          <p:cNvSpPr/>
          <p:nvPr/>
        </p:nvSpPr>
        <p:spPr>
          <a:xfrm>
            <a:off x="434520" y="281880"/>
            <a:ext cx="8521200" cy="785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1" lang="en-GB" sz="3000">
                <a:solidFill>
                  <a:srgbClr val="004359"/>
                </a:solidFill>
                <a:latin typeface="Arial"/>
                <a:ea typeface="Arial"/>
              </a:rPr>
              <a:t>Core task 4 - Motion Models Evaluation</a:t>
            </a:r>
            <a:endParaRPr/>
          </a:p>
        </p:txBody>
      </p:sp>
      <p:sp>
        <p:nvSpPr>
          <p:cNvPr id="523" name="TextShape 3"/>
          <p:cNvSpPr txBox="1"/>
          <p:nvPr/>
        </p:nvSpPr>
        <p:spPr>
          <a:xfrm>
            <a:off x="8556840" y="4749840"/>
            <a:ext cx="548280" cy="39312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fld id="{099916A6-7226-4B8E-B5ED-CC6A911660F7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</p:spTree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Shape 65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252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525" name="Shape 657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948320" y="1287360"/>
            <a:ext cx="1634400" cy="1223280"/>
          </a:xfrm>
          <a:prstGeom prst="rect">
            <a:avLst/>
          </a:prstGeom>
          <a:ln w="19080">
            <a:solidFill>
              <a:srgbClr val="ff0000"/>
            </a:solidFill>
            <a:round/>
          </a:ln>
        </p:spPr>
      </p:pic>
      <p:pic>
        <p:nvPicPr>
          <p:cNvPr id="526" name="Shape 658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71448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527" name="Shape 659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48028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528" name="Shape 660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24644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529" name="Shape 661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2602080" y="1752840"/>
            <a:ext cx="3859200" cy="2889000"/>
          </a:xfrm>
          <a:prstGeom prst="rect">
            <a:avLst/>
          </a:prstGeom>
          <a:ln>
            <a:noFill/>
          </a:ln>
        </p:spPr>
      </p:pic>
      <p:sp>
        <p:nvSpPr>
          <p:cNvPr id="530" name="CustomShape 1"/>
          <p:cNvSpPr/>
          <p:nvPr/>
        </p:nvSpPr>
        <p:spPr>
          <a:xfrm>
            <a:off x="226800" y="745200"/>
            <a:ext cx="5288400" cy="4114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GB" sz="1400">
                <a:solidFill>
                  <a:srgbClr val="004359"/>
                </a:solidFill>
                <a:latin typeface="Arial"/>
                <a:ea typeface="Arial"/>
              </a:rPr>
              <a:t>Deformation Field Error - standard deviation</a:t>
            </a:r>
            <a:endParaRPr/>
          </a:p>
        </p:txBody>
      </p:sp>
      <p:sp>
        <p:nvSpPr>
          <p:cNvPr id="531" name="CustomShape 2"/>
          <p:cNvSpPr/>
          <p:nvPr/>
        </p:nvSpPr>
        <p:spPr>
          <a:xfrm>
            <a:off x="434520" y="281880"/>
            <a:ext cx="8521200" cy="785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1" lang="en-GB" sz="3000">
                <a:solidFill>
                  <a:srgbClr val="004359"/>
                </a:solidFill>
                <a:latin typeface="Arial"/>
                <a:ea typeface="Arial"/>
              </a:rPr>
              <a:t>Core task 4 - Motion Models Evaluation</a:t>
            </a:r>
            <a:endParaRPr/>
          </a:p>
        </p:txBody>
      </p:sp>
      <p:sp>
        <p:nvSpPr>
          <p:cNvPr id="532" name="TextShape 3"/>
          <p:cNvSpPr txBox="1"/>
          <p:nvPr/>
        </p:nvSpPr>
        <p:spPr>
          <a:xfrm>
            <a:off x="8556840" y="4749840"/>
            <a:ext cx="548280" cy="39312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fld id="{D211C462-D619-426F-95BF-79D4767F5D0E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</p:spTree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Shape 669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252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534" name="Shape 670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94832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535" name="Shape 67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714480" y="1287360"/>
            <a:ext cx="1634400" cy="1223280"/>
          </a:xfrm>
          <a:prstGeom prst="rect">
            <a:avLst/>
          </a:prstGeom>
          <a:ln w="19080">
            <a:solidFill>
              <a:srgbClr val="ff0000"/>
            </a:solidFill>
            <a:round/>
          </a:ln>
        </p:spPr>
      </p:pic>
      <p:pic>
        <p:nvPicPr>
          <p:cNvPr id="536" name="Shape 672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48028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537" name="Shape 673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24644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538" name="Shape 674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2602080" y="1752840"/>
            <a:ext cx="3859200" cy="2889000"/>
          </a:xfrm>
          <a:prstGeom prst="rect">
            <a:avLst/>
          </a:prstGeom>
          <a:ln>
            <a:noFill/>
          </a:ln>
        </p:spPr>
      </p:pic>
      <p:sp>
        <p:nvSpPr>
          <p:cNvPr id="539" name="CustomShape 1"/>
          <p:cNvSpPr/>
          <p:nvPr/>
        </p:nvSpPr>
        <p:spPr>
          <a:xfrm>
            <a:off x="219960" y="854280"/>
            <a:ext cx="5288400" cy="4114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GB" sz="1400">
                <a:solidFill>
                  <a:srgbClr val="004359"/>
                </a:solidFill>
                <a:latin typeface="Arial"/>
                <a:ea typeface="Arial"/>
              </a:rPr>
              <a:t>Deformation Field Error - standard deviation</a:t>
            </a:r>
            <a:endParaRPr/>
          </a:p>
        </p:txBody>
      </p:sp>
      <p:sp>
        <p:nvSpPr>
          <p:cNvPr id="540" name="CustomShape 2"/>
          <p:cNvSpPr/>
          <p:nvPr/>
        </p:nvSpPr>
        <p:spPr>
          <a:xfrm>
            <a:off x="434520" y="281880"/>
            <a:ext cx="8521200" cy="785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1" lang="en-GB" sz="3000">
                <a:solidFill>
                  <a:srgbClr val="004359"/>
                </a:solidFill>
                <a:latin typeface="Arial"/>
                <a:ea typeface="Arial"/>
              </a:rPr>
              <a:t>Core task 4 - Motion Models Evaluation</a:t>
            </a:r>
            <a:endParaRPr/>
          </a:p>
        </p:txBody>
      </p:sp>
      <p:sp>
        <p:nvSpPr>
          <p:cNvPr id="541" name="TextShape 3"/>
          <p:cNvSpPr txBox="1"/>
          <p:nvPr/>
        </p:nvSpPr>
        <p:spPr>
          <a:xfrm>
            <a:off x="8556840" y="4749840"/>
            <a:ext cx="548280" cy="39312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fld id="{463E2616-E185-4FAB-A272-52AA4FDBA12B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</p:spTree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Shape 68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252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543" name="Shape 68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94832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544" name="Shape 684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71448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545" name="Shape 685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480280" y="1287360"/>
            <a:ext cx="1634400" cy="1223280"/>
          </a:xfrm>
          <a:prstGeom prst="rect">
            <a:avLst/>
          </a:prstGeom>
          <a:ln w="19080">
            <a:solidFill>
              <a:srgbClr val="ff0000"/>
            </a:solidFill>
            <a:round/>
          </a:ln>
        </p:spPr>
      </p:pic>
      <p:pic>
        <p:nvPicPr>
          <p:cNvPr id="546" name="Shape 686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24644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547" name="Shape 687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2602080" y="1752840"/>
            <a:ext cx="3859200" cy="2889000"/>
          </a:xfrm>
          <a:prstGeom prst="rect">
            <a:avLst/>
          </a:prstGeom>
          <a:ln>
            <a:noFill/>
          </a:ln>
        </p:spPr>
      </p:pic>
      <p:sp>
        <p:nvSpPr>
          <p:cNvPr id="548" name="CustomShape 1"/>
          <p:cNvSpPr/>
          <p:nvPr/>
        </p:nvSpPr>
        <p:spPr>
          <a:xfrm>
            <a:off x="226800" y="840960"/>
            <a:ext cx="5288400" cy="4114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GB" sz="1400">
                <a:solidFill>
                  <a:srgbClr val="004359"/>
                </a:solidFill>
                <a:latin typeface="Arial"/>
                <a:ea typeface="Arial"/>
              </a:rPr>
              <a:t>Deformation Field Error - standard deviation</a:t>
            </a:r>
            <a:endParaRPr/>
          </a:p>
        </p:txBody>
      </p:sp>
      <p:sp>
        <p:nvSpPr>
          <p:cNvPr id="549" name="CustomShape 2"/>
          <p:cNvSpPr/>
          <p:nvPr/>
        </p:nvSpPr>
        <p:spPr>
          <a:xfrm>
            <a:off x="434520" y="281880"/>
            <a:ext cx="8521200" cy="785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1" lang="en-GB" sz="3000">
                <a:solidFill>
                  <a:srgbClr val="004359"/>
                </a:solidFill>
                <a:latin typeface="Arial"/>
                <a:ea typeface="Arial"/>
              </a:rPr>
              <a:t>Core task 4 - Motion Models Evaluation</a:t>
            </a:r>
            <a:endParaRPr/>
          </a:p>
        </p:txBody>
      </p:sp>
      <p:sp>
        <p:nvSpPr>
          <p:cNvPr id="550" name="TextShape 3"/>
          <p:cNvSpPr txBox="1"/>
          <p:nvPr/>
        </p:nvSpPr>
        <p:spPr>
          <a:xfrm>
            <a:off x="8556840" y="4749840"/>
            <a:ext cx="548280" cy="39312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fld id="{64130B91-E607-468F-8CA2-D075CB0A4771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</p:spTree>
  </p:cSld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Shape 69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252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552" name="Shape 696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94832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553" name="Shape 697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71448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554" name="Shape 698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48028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555" name="Shape 699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246440" y="1287360"/>
            <a:ext cx="1634400" cy="1223280"/>
          </a:xfrm>
          <a:prstGeom prst="rect">
            <a:avLst/>
          </a:prstGeom>
          <a:ln w="19080">
            <a:solidFill>
              <a:srgbClr val="ff0000"/>
            </a:solidFill>
            <a:round/>
          </a:ln>
        </p:spPr>
      </p:pic>
      <p:pic>
        <p:nvPicPr>
          <p:cNvPr id="556" name="Shape 700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2602080" y="1752840"/>
            <a:ext cx="3859200" cy="2889000"/>
          </a:xfrm>
          <a:prstGeom prst="rect">
            <a:avLst/>
          </a:prstGeom>
          <a:ln>
            <a:noFill/>
          </a:ln>
        </p:spPr>
      </p:pic>
      <p:sp>
        <p:nvSpPr>
          <p:cNvPr id="557" name="CustomShape 1"/>
          <p:cNvSpPr/>
          <p:nvPr/>
        </p:nvSpPr>
        <p:spPr>
          <a:xfrm>
            <a:off x="182520" y="787680"/>
            <a:ext cx="5288400" cy="4114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GB" sz="1400">
                <a:solidFill>
                  <a:srgbClr val="004359"/>
                </a:solidFill>
                <a:latin typeface="Arial"/>
                <a:ea typeface="Arial"/>
              </a:rPr>
              <a:t>Deformation Field Error - standard deviation</a:t>
            </a:r>
            <a:endParaRPr/>
          </a:p>
        </p:txBody>
      </p:sp>
      <p:sp>
        <p:nvSpPr>
          <p:cNvPr id="558" name="CustomShape 2"/>
          <p:cNvSpPr/>
          <p:nvPr/>
        </p:nvSpPr>
        <p:spPr>
          <a:xfrm>
            <a:off x="434520" y="281880"/>
            <a:ext cx="8521200" cy="785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1" lang="en-GB" sz="3000">
                <a:solidFill>
                  <a:srgbClr val="004359"/>
                </a:solidFill>
                <a:latin typeface="Arial"/>
                <a:ea typeface="Arial"/>
              </a:rPr>
              <a:t>Core task 4 - Motion Models Evaluation</a:t>
            </a:r>
            <a:endParaRPr/>
          </a:p>
        </p:txBody>
      </p:sp>
      <p:sp>
        <p:nvSpPr>
          <p:cNvPr id="559" name="TextShape 3"/>
          <p:cNvSpPr txBox="1"/>
          <p:nvPr/>
        </p:nvSpPr>
        <p:spPr>
          <a:xfrm>
            <a:off x="8556840" y="4749840"/>
            <a:ext cx="548280" cy="39312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fld id="{6CD16039-57B2-438B-87C1-A75A8B476B6F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</p:spTree>
  </p:cSld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Shape 708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252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561" name="Shape 709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94832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562" name="Shape 710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71448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563" name="Shape 711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48028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564" name="Shape 712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246440" y="1287360"/>
            <a:ext cx="1634400" cy="1223280"/>
          </a:xfrm>
          <a:prstGeom prst="rect">
            <a:avLst/>
          </a:prstGeom>
          <a:ln>
            <a:noFill/>
          </a:ln>
        </p:spPr>
      </p:pic>
      <p:sp>
        <p:nvSpPr>
          <p:cNvPr id="565" name="CustomShape 1"/>
          <p:cNvSpPr/>
          <p:nvPr/>
        </p:nvSpPr>
        <p:spPr>
          <a:xfrm>
            <a:off x="326880" y="941400"/>
            <a:ext cx="5288400" cy="4114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GB" sz="1400">
                <a:solidFill>
                  <a:srgbClr val="004359"/>
                </a:solidFill>
                <a:latin typeface="Arial"/>
                <a:ea typeface="Arial"/>
              </a:rPr>
              <a:t>Landmarks Error</a:t>
            </a:r>
            <a:endParaRPr/>
          </a:p>
        </p:txBody>
      </p:sp>
      <p:sp>
        <p:nvSpPr>
          <p:cNvPr id="566" name="CustomShape 2"/>
          <p:cNvSpPr/>
          <p:nvPr/>
        </p:nvSpPr>
        <p:spPr>
          <a:xfrm>
            <a:off x="434520" y="281880"/>
            <a:ext cx="8521200" cy="785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1" lang="en-GB" sz="3000">
                <a:solidFill>
                  <a:srgbClr val="004359"/>
                </a:solidFill>
                <a:latin typeface="Arial"/>
                <a:ea typeface="Arial"/>
              </a:rPr>
              <a:t>Core task 4 - Motion Models Evaluation</a:t>
            </a:r>
            <a:endParaRPr/>
          </a:p>
        </p:txBody>
      </p:sp>
      <p:sp>
        <p:nvSpPr>
          <p:cNvPr id="567" name="TextShape 3"/>
          <p:cNvSpPr txBox="1"/>
          <p:nvPr/>
        </p:nvSpPr>
        <p:spPr>
          <a:xfrm>
            <a:off x="8556840" y="4749840"/>
            <a:ext cx="548280" cy="39312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fld id="{27107194-2FEA-49EE-AED7-281DDBDF951A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</p:spTree>
  </p:cSld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Shape 720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2520" y="1287360"/>
            <a:ext cx="1634400" cy="1223280"/>
          </a:xfrm>
          <a:prstGeom prst="rect">
            <a:avLst/>
          </a:prstGeom>
          <a:ln w="19080">
            <a:solidFill>
              <a:srgbClr val="ff0000"/>
            </a:solidFill>
            <a:round/>
          </a:ln>
        </p:spPr>
      </p:pic>
      <p:pic>
        <p:nvPicPr>
          <p:cNvPr id="569" name="Shape 721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94832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570" name="Shape 722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71448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571" name="Shape 723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48028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572" name="Shape 724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24644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573" name="Shape 725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2602080" y="1752840"/>
            <a:ext cx="3859200" cy="2889000"/>
          </a:xfrm>
          <a:prstGeom prst="rect">
            <a:avLst/>
          </a:prstGeom>
          <a:ln>
            <a:noFill/>
          </a:ln>
        </p:spPr>
      </p:pic>
      <p:sp>
        <p:nvSpPr>
          <p:cNvPr id="574" name="CustomShape 1"/>
          <p:cNvSpPr/>
          <p:nvPr/>
        </p:nvSpPr>
        <p:spPr>
          <a:xfrm>
            <a:off x="182520" y="747360"/>
            <a:ext cx="5288400" cy="4114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GB" sz="1400">
                <a:solidFill>
                  <a:srgbClr val="004359"/>
                </a:solidFill>
                <a:latin typeface="Arial"/>
                <a:ea typeface="Arial"/>
              </a:rPr>
              <a:t>Landmark Error</a:t>
            </a:r>
            <a:endParaRPr/>
          </a:p>
        </p:txBody>
      </p:sp>
      <p:sp>
        <p:nvSpPr>
          <p:cNvPr id="575" name="CustomShape 2"/>
          <p:cNvSpPr/>
          <p:nvPr/>
        </p:nvSpPr>
        <p:spPr>
          <a:xfrm>
            <a:off x="434520" y="281880"/>
            <a:ext cx="8521200" cy="785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1" lang="en-GB" sz="3000">
                <a:solidFill>
                  <a:srgbClr val="004359"/>
                </a:solidFill>
                <a:latin typeface="Arial"/>
                <a:ea typeface="Arial"/>
              </a:rPr>
              <a:t>Core task 4 - Motion Models Evaluation</a:t>
            </a:r>
            <a:endParaRPr/>
          </a:p>
        </p:txBody>
      </p:sp>
      <p:sp>
        <p:nvSpPr>
          <p:cNvPr id="576" name="TextShape 3"/>
          <p:cNvSpPr txBox="1"/>
          <p:nvPr/>
        </p:nvSpPr>
        <p:spPr>
          <a:xfrm>
            <a:off x="8556840" y="4749840"/>
            <a:ext cx="548280" cy="39312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fld id="{90CBD28D-CF86-4831-BE8E-1CBE2E5DB721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Shape 75" descr=""/>
          <p:cNvPicPr/>
          <p:nvPr/>
        </p:nvPicPr>
        <p:blipFill>
          <a:blip r:embed="rId1"/>
          <a:srcRect l="0" t="1946864" r="921703" b="0"/>
          <a:stretch>
            <a:fillRect/>
          </a:stretch>
        </p:blipFill>
        <p:spPr>
          <a:xfrm>
            <a:off x="1950480" y="4246200"/>
            <a:ext cx="3999240" cy="897120"/>
          </a:xfrm>
          <a:prstGeom prst="rect">
            <a:avLst/>
          </a:prstGeom>
          <a:ln>
            <a:noFill/>
          </a:ln>
        </p:spPr>
      </p:pic>
      <p:sp>
        <p:nvSpPr>
          <p:cNvPr id="100" name="TextShape 1"/>
          <p:cNvSpPr txBox="1"/>
          <p:nvPr/>
        </p:nvSpPr>
        <p:spPr>
          <a:xfrm>
            <a:off x="198360" y="681120"/>
            <a:ext cx="8489520" cy="9723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1" lang="en-GB" sz="3000">
                <a:solidFill>
                  <a:srgbClr val="004359"/>
                </a:solidFill>
                <a:latin typeface="Arial"/>
                <a:ea typeface="Arial"/>
              </a:rPr>
              <a:t>Workflow</a:t>
            </a:r>
            <a:endParaRPr/>
          </a:p>
        </p:txBody>
      </p:sp>
      <p:pic>
        <p:nvPicPr>
          <p:cNvPr id="101" name="Shape 77" descr=""/>
          <p:cNvPicPr/>
          <p:nvPr/>
        </p:nvPicPr>
        <p:blipFill>
          <a:blip r:embed="rId2"/>
          <a:srcRect l="0" t="0" r="903722" b="1026909"/>
          <a:stretch>
            <a:fillRect/>
          </a:stretch>
        </p:blipFill>
        <p:spPr>
          <a:xfrm>
            <a:off x="1909080" y="431640"/>
            <a:ext cx="4041000" cy="2056680"/>
          </a:xfrm>
          <a:prstGeom prst="rect">
            <a:avLst/>
          </a:prstGeom>
          <a:ln>
            <a:noFill/>
          </a:ln>
        </p:spPr>
      </p:pic>
      <p:pic>
        <p:nvPicPr>
          <p:cNvPr id="102" name="Shape 78" descr=""/>
          <p:cNvPicPr/>
          <p:nvPr/>
        </p:nvPicPr>
        <p:blipFill>
          <a:blip r:embed="rId3"/>
          <a:srcRect l="475583" t="403000" r="318916" b="482111"/>
          <a:stretch>
            <a:fillRect/>
          </a:stretch>
        </p:blipFill>
        <p:spPr>
          <a:xfrm>
            <a:off x="3004200" y="3062880"/>
            <a:ext cx="836640" cy="596880"/>
          </a:xfrm>
          <a:prstGeom prst="rect">
            <a:avLst/>
          </a:prstGeom>
          <a:ln>
            <a:noFill/>
          </a:ln>
        </p:spPr>
      </p:pic>
      <p:pic>
        <p:nvPicPr>
          <p:cNvPr id="103" name="Shape 79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22720" y="2374920"/>
            <a:ext cx="876960" cy="781200"/>
          </a:xfrm>
          <a:prstGeom prst="rect">
            <a:avLst/>
          </a:prstGeom>
          <a:ln>
            <a:noFill/>
          </a:ln>
        </p:spPr>
      </p:pic>
      <p:sp>
        <p:nvSpPr>
          <p:cNvPr id="104" name="CustomShape 2"/>
          <p:cNvSpPr/>
          <p:nvPr/>
        </p:nvSpPr>
        <p:spPr>
          <a:xfrm>
            <a:off x="160560" y="1878480"/>
            <a:ext cx="1600920" cy="5310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</a:rPr>
              <a:t>Initial end-exhale volume</a:t>
            </a:r>
            <a:endParaRPr/>
          </a:p>
        </p:txBody>
      </p:sp>
      <p:pic>
        <p:nvPicPr>
          <p:cNvPr id="105" name="Shape 81" descr=""/>
          <p:cNvPicPr/>
          <p:nvPr/>
        </p:nvPicPr>
        <p:blipFill>
          <a:blip r:embed="rId5"/>
          <a:srcRect l="475583" t="403000" r="318916" b="482111"/>
          <a:stretch>
            <a:fillRect/>
          </a:stretch>
        </p:blipFill>
        <p:spPr>
          <a:xfrm>
            <a:off x="3953880" y="3062880"/>
            <a:ext cx="836640" cy="596880"/>
          </a:xfrm>
          <a:prstGeom prst="rect">
            <a:avLst/>
          </a:prstGeom>
          <a:ln>
            <a:noFill/>
          </a:ln>
        </p:spPr>
      </p:pic>
      <p:pic>
        <p:nvPicPr>
          <p:cNvPr id="106" name="Shape 82" descr=""/>
          <p:cNvPicPr/>
          <p:nvPr/>
        </p:nvPicPr>
        <p:blipFill>
          <a:blip r:embed="rId6"/>
          <a:srcRect l="475583" t="403000" r="318916" b="482111"/>
          <a:stretch>
            <a:fillRect/>
          </a:stretch>
        </p:blipFill>
        <p:spPr>
          <a:xfrm>
            <a:off x="5021280" y="3062880"/>
            <a:ext cx="836640" cy="596880"/>
          </a:xfrm>
          <a:prstGeom prst="rect">
            <a:avLst/>
          </a:prstGeom>
          <a:ln>
            <a:noFill/>
          </a:ln>
        </p:spPr>
      </p:pic>
      <p:pic>
        <p:nvPicPr>
          <p:cNvPr id="107" name="Shape 83" descr=""/>
          <p:cNvPicPr/>
          <p:nvPr/>
        </p:nvPicPr>
        <p:blipFill>
          <a:blip r:embed="rId7"/>
          <a:srcRect l="-889632" t="814253" r="0" b="697491"/>
          <a:stretch>
            <a:fillRect/>
          </a:stretch>
        </p:blipFill>
        <p:spPr>
          <a:xfrm>
            <a:off x="6310800" y="1933920"/>
            <a:ext cx="2377080" cy="1806120"/>
          </a:xfrm>
          <a:prstGeom prst="rect">
            <a:avLst/>
          </a:prstGeom>
          <a:ln>
            <a:noFill/>
          </a:ln>
        </p:spPr>
      </p:pic>
      <p:sp>
        <p:nvSpPr>
          <p:cNvPr id="108" name="CustomShape 3"/>
          <p:cNvSpPr/>
          <p:nvPr/>
        </p:nvSpPr>
        <p:spPr>
          <a:xfrm>
            <a:off x="1881360" y="3062160"/>
            <a:ext cx="1059120" cy="609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</a:rPr>
              <a:t>Registrations</a:t>
            </a:r>
            <a:endParaRPr/>
          </a:p>
          <a:p>
            <a:pPr algn="ctr">
              <a:lnSpc>
                <a:spcPct val="100000"/>
              </a:lnSpc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</a:rPr>
              <a:t>with initial volume</a:t>
            </a:r>
            <a:endParaRPr/>
          </a:p>
        </p:txBody>
      </p:sp>
      <p:sp>
        <p:nvSpPr>
          <p:cNvPr id="109" name="CustomShape 4"/>
          <p:cNvSpPr/>
          <p:nvPr/>
        </p:nvSpPr>
        <p:spPr>
          <a:xfrm>
            <a:off x="1399680" y="2765880"/>
            <a:ext cx="2022480" cy="297000"/>
          </a:xfrm>
          <a:prstGeom prst="bentConnector2">
            <a:avLst/>
          </a:prstGeom>
          <a:noFill/>
          <a:ln w="19080">
            <a:solidFill>
              <a:srgbClr val="004359"/>
            </a:solidFill>
            <a:round/>
            <a:tailEnd len="lg" type="stealth" w="lg"/>
          </a:ln>
        </p:spPr>
      </p:sp>
      <p:sp>
        <p:nvSpPr>
          <p:cNvPr id="110" name="CustomShape 5"/>
          <p:cNvSpPr/>
          <p:nvPr/>
        </p:nvSpPr>
        <p:spPr>
          <a:xfrm>
            <a:off x="1399680" y="2765880"/>
            <a:ext cx="2972520" cy="297000"/>
          </a:xfrm>
          <a:prstGeom prst="bentConnector2">
            <a:avLst/>
          </a:prstGeom>
          <a:noFill/>
          <a:ln w="19080">
            <a:solidFill>
              <a:srgbClr val="004359"/>
            </a:solidFill>
            <a:round/>
            <a:tailEnd len="lg" type="stealth" w="lg"/>
          </a:ln>
        </p:spPr>
      </p:sp>
      <p:sp>
        <p:nvSpPr>
          <p:cNvPr id="111" name="CustomShape 6"/>
          <p:cNvSpPr/>
          <p:nvPr/>
        </p:nvSpPr>
        <p:spPr>
          <a:xfrm>
            <a:off x="1399680" y="2765880"/>
            <a:ext cx="4039920" cy="297000"/>
          </a:xfrm>
          <a:prstGeom prst="bentConnector2">
            <a:avLst/>
          </a:prstGeom>
          <a:noFill/>
          <a:ln w="19080">
            <a:solidFill>
              <a:srgbClr val="004359"/>
            </a:solidFill>
            <a:round/>
            <a:tailEnd len="lg" type="stealth" w="lg"/>
          </a:ln>
        </p:spPr>
      </p:sp>
      <p:sp>
        <p:nvSpPr>
          <p:cNvPr id="112" name="CustomShape 7"/>
          <p:cNvSpPr/>
          <p:nvPr/>
        </p:nvSpPr>
        <p:spPr>
          <a:xfrm rot="10800000">
            <a:off x="4372200" y="2489040"/>
            <a:ext cx="360" cy="429480"/>
          </a:xfrm>
          <a:prstGeom prst="straightConnector1">
            <a:avLst/>
          </a:prstGeom>
          <a:noFill/>
          <a:ln w="19080">
            <a:solidFill>
              <a:srgbClr val="004359"/>
            </a:solidFill>
            <a:round/>
          </a:ln>
        </p:spPr>
      </p:sp>
      <p:sp>
        <p:nvSpPr>
          <p:cNvPr id="113" name="CustomShape 8"/>
          <p:cNvSpPr/>
          <p:nvPr/>
        </p:nvSpPr>
        <p:spPr>
          <a:xfrm rot="10800000">
            <a:off x="5439600" y="2489040"/>
            <a:ext cx="360" cy="429480"/>
          </a:xfrm>
          <a:prstGeom prst="straightConnector1">
            <a:avLst/>
          </a:prstGeom>
          <a:noFill/>
          <a:ln w="19080">
            <a:solidFill>
              <a:srgbClr val="004359"/>
            </a:solidFill>
            <a:round/>
          </a:ln>
        </p:spPr>
      </p:sp>
      <p:sp>
        <p:nvSpPr>
          <p:cNvPr id="114" name="CustomShape 9"/>
          <p:cNvSpPr/>
          <p:nvPr/>
        </p:nvSpPr>
        <p:spPr>
          <a:xfrm rot="10800000">
            <a:off x="3422520" y="2489040"/>
            <a:ext cx="360" cy="429480"/>
          </a:xfrm>
          <a:prstGeom prst="straightConnector1">
            <a:avLst/>
          </a:prstGeom>
          <a:noFill/>
          <a:ln w="19080">
            <a:solidFill>
              <a:srgbClr val="004359"/>
            </a:solidFill>
            <a:round/>
          </a:ln>
        </p:spPr>
      </p:sp>
      <p:sp>
        <p:nvSpPr>
          <p:cNvPr id="115" name="CustomShape 10"/>
          <p:cNvSpPr/>
          <p:nvPr/>
        </p:nvSpPr>
        <p:spPr>
          <a:xfrm flipH="1">
            <a:off x="3417480" y="3798720"/>
            <a:ext cx="6480" cy="422640"/>
          </a:xfrm>
          <a:prstGeom prst="straightConnector1">
            <a:avLst/>
          </a:prstGeom>
          <a:noFill/>
          <a:ln w="19080">
            <a:solidFill>
              <a:srgbClr val="004359"/>
            </a:solidFill>
            <a:round/>
            <a:tailEnd len="lg" type="triangle" w="lg"/>
          </a:ln>
        </p:spPr>
      </p:sp>
      <p:sp>
        <p:nvSpPr>
          <p:cNvPr id="116" name="CustomShape 11"/>
          <p:cNvSpPr/>
          <p:nvPr/>
        </p:nvSpPr>
        <p:spPr>
          <a:xfrm flipH="1">
            <a:off x="5436360" y="3798720"/>
            <a:ext cx="6480" cy="422640"/>
          </a:xfrm>
          <a:prstGeom prst="straightConnector1">
            <a:avLst/>
          </a:prstGeom>
          <a:noFill/>
          <a:ln w="19080">
            <a:solidFill>
              <a:srgbClr val="004359"/>
            </a:solidFill>
            <a:round/>
            <a:tailEnd len="lg" type="triangle" w="lg"/>
          </a:ln>
        </p:spPr>
      </p:sp>
      <p:sp>
        <p:nvSpPr>
          <p:cNvPr id="117" name="CustomShape 12"/>
          <p:cNvSpPr/>
          <p:nvPr/>
        </p:nvSpPr>
        <p:spPr>
          <a:xfrm flipH="1">
            <a:off x="4365720" y="3798720"/>
            <a:ext cx="6480" cy="422640"/>
          </a:xfrm>
          <a:prstGeom prst="straightConnector1">
            <a:avLst/>
          </a:prstGeom>
          <a:noFill/>
          <a:ln w="19080">
            <a:solidFill>
              <a:srgbClr val="004359"/>
            </a:solidFill>
            <a:round/>
            <a:tailEnd len="lg" type="triangle" w="lg"/>
          </a:ln>
        </p:spPr>
      </p:sp>
      <p:sp>
        <p:nvSpPr>
          <p:cNvPr id="118" name="CustomShape 13"/>
          <p:cNvSpPr/>
          <p:nvPr/>
        </p:nvSpPr>
        <p:spPr>
          <a:xfrm flipH="1" rot="10800000">
            <a:off x="6252120" y="4028040"/>
            <a:ext cx="1115640" cy="609480"/>
          </a:xfrm>
          <a:prstGeom prst="bentConnector3">
            <a:avLst>
              <a:gd name="adj1" fmla="val 100004"/>
            </a:avLst>
          </a:prstGeom>
          <a:noFill/>
          <a:ln w="19080">
            <a:solidFill>
              <a:srgbClr val="004359"/>
            </a:solidFill>
            <a:round/>
            <a:tailEnd len="lg" type="stealth" w="lg"/>
          </a:ln>
        </p:spPr>
      </p:sp>
      <p:sp>
        <p:nvSpPr>
          <p:cNvPr id="119" name="CustomShape 14"/>
          <p:cNvSpPr/>
          <p:nvPr/>
        </p:nvSpPr>
        <p:spPr>
          <a:xfrm>
            <a:off x="6162480" y="1011960"/>
            <a:ext cx="1206000" cy="595800"/>
          </a:xfrm>
          <a:prstGeom prst="bentConnector3">
            <a:avLst>
              <a:gd name="adj1" fmla="val 99988"/>
            </a:avLst>
          </a:prstGeom>
          <a:noFill/>
          <a:ln w="19080">
            <a:solidFill>
              <a:srgbClr val="004359"/>
            </a:solidFill>
            <a:round/>
            <a:tailEnd len="lg" type="stealth" w="lg"/>
          </a:ln>
        </p:spPr>
      </p:sp>
      <p:sp>
        <p:nvSpPr>
          <p:cNvPr id="120" name="TextShape 15"/>
          <p:cNvSpPr txBox="1"/>
          <p:nvPr/>
        </p:nvSpPr>
        <p:spPr>
          <a:xfrm>
            <a:off x="8556840" y="4749840"/>
            <a:ext cx="548280" cy="39312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fld id="{14C9742D-D650-4A98-A649-095E65F2F28B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Shape 73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252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578" name="Shape 734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948320" y="1287360"/>
            <a:ext cx="1634400" cy="1223280"/>
          </a:xfrm>
          <a:prstGeom prst="rect">
            <a:avLst/>
          </a:prstGeom>
          <a:ln w="19080">
            <a:solidFill>
              <a:srgbClr val="ff0000"/>
            </a:solidFill>
            <a:round/>
          </a:ln>
        </p:spPr>
      </p:pic>
      <p:pic>
        <p:nvPicPr>
          <p:cNvPr id="579" name="Shape 735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71448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580" name="Shape 736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48028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581" name="Shape 737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24644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582" name="Shape 738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2602080" y="1752840"/>
            <a:ext cx="3859200" cy="2889000"/>
          </a:xfrm>
          <a:prstGeom prst="rect">
            <a:avLst/>
          </a:prstGeom>
          <a:ln>
            <a:noFill/>
          </a:ln>
        </p:spPr>
      </p:pic>
      <p:sp>
        <p:nvSpPr>
          <p:cNvPr id="583" name="CustomShape 1"/>
          <p:cNvSpPr/>
          <p:nvPr/>
        </p:nvSpPr>
        <p:spPr>
          <a:xfrm>
            <a:off x="226800" y="745200"/>
            <a:ext cx="5288400" cy="4114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GB" sz="1400">
                <a:solidFill>
                  <a:srgbClr val="004359"/>
                </a:solidFill>
                <a:latin typeface="Arial"/>
                <a:ea typeface="Arial"/>
              </a:rPr>
              <a:t>Landmark Error</a:t>
            </a:r>
            <a:endParaRPr/>
          </a:p>
        </p:txBody>
      </p:sp>
      <p:sp>
        <p:nvSpPr>
          <p:cNvPr id="584" name="CustomShape 2"/>
          <p:cNvSpPr/>
          <p:nvPr/>
        </p:nvSpPr>
        <p:spPr>
          <a:xfrm>
            <a:off x="434520" y="281880"/>
            <a:ext cx="8521200" cy="785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1" lang="en-GB" sz="3000">
                <a:solidFill>
                  <a:srgbClr val="004359"/>
                </a:solidFill>
                <a:latin typeface="Arial"/>
                <a:ea typeface="Arial"/>
              </a:rPr>
              <a:t>Core task 4 - Motion Models Evaluation</a:t>
            </a:r>
            <a:endParaRPr/>
          </a:p>
        </p:txBody>
      </p:sp>
      <p:sp>
        <p:nvSpPr>
          <p:cNvPr id="585" name="TextShape 3"/>
          <p:cNvSpPr txBox="1"/>
          <p:nvPr/>
        </p:nvSpPr>
        <p:spPr>
          <a:xfrm>
            <a:off x="8556840" y="4749840"/>
            <a:ext cx="548280" cy="39312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fld id="{B095BEB3-36A4-4EBA-8C9E-E1CEA98FD258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</p:spTree>
  </p:cSld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Shape 74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252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587" name="Shape 747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94832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588" name="Shape 748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714480" y="1287360"/>
            <a:ext cx="1634400" cy="1223280"/>
          </a:xfrm>
          <a:prstGeom prst="rect">
            <a:avLst/>
          </a:prstGeom>
          <a:ln w="19080">
            <a:solidFill>
              <a:srgbClr val="ff0000"/>
            </a:solidFill>
            <a:round/>
          </a:ln>
        </p:spPr>
      </p:pic>
      <p:pic>
        <p:nvPicPr>
          <p:cNvPr id="589" name="Shape 749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48028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590" name="Shape 750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24644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591" name="Shape 751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2602080" y="1752840"/>
            <a:ext cx="3859200" cy="2889000"/>
          </a:xfrm>
          <a:prstGeom prst="rect">
            <a:avLst/>
          </a:prstGeom>
          <a:ln>
            <a:noFill/>
          </a:ln>
        </p:spPr>
      </p:pic>
      <p:sp>
        <p:nvSpPr>
          <p:cNvPr id="592" name="CustomShape 1"/>
          <p:cNvSpPr/>
          <p:nvPr/>
        </p:nvSpPr>
        <p:spPr>
          <a:xfrm>
            <a:off x="219960" y="854280"/>
            <a:ext cx="5288400" cy="4114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GB" sz="1400">
                <a:solidFill>
                  <a:srgbClr val="004359"/>
                </a:solidFill>
                <a:latin typeface="Arial"/>
                <a:ea typeface="Arial"/>
              </a:rPr>
              <a:t>Landmark Error</a:t>
            </a:r>
            <a:endParaRPr/>
          </a:p>
        </p:txBody>
      </p:sp>
      <p:sp>
        <p:nvSpPr>
          <p:cNvPr id="593" name="CustomShape 2"/>
          <p:cNvSpPr/>
          <p:nvPr/>
        </p:nvSpPr>
        <p:spPr>
          <a:xfrm>
            <a:off x="434520" y="281880"/>
            <a:ext cx="8521200" cy="785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1" lang="en-GB" sz="3000">
                <a:solidFill>
                  <a:srgbClr val="004359"/>
                </a:solidFill>
                <a:latin typeface="Arial"/>
                <a:ea typeface="Arial"/>
              </a:rPr>
              <a:t>Core task 4 - Motion Models Evaluation</a:t>
            </a:r>
            <a:endParaRPr/>
          </a:p>
        </p:txBody>
      </p:sp>
      <p:sp>
        <p:nvSpPr>
          <p:cNvPr id="594" name="TextShape 3"/>
          <p:cNvSpPr txBox="1"/>
          <p:nvPr/>
        </p:nvSpPr>
        <p:spPr>
          <a:xfrm>
            <a:off x="8556840" y="4749840"/>
            <a:ext cx="548280" cy="39312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fld id="{5D114459-86D5-40C5-8EA4-887088F28ACD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</p:spTree>
  </p:cSld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Shape 759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252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596" name="Shape 760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94832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597" name="Shape 76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71448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598" name="Shape 762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480280" y="1287360"/>
            <a:ext cx="1634400" cy="1223280"/>
          </a:xfrm>
          <a:prstGeom prst="rect">
            <a:avLst/>
          </a:prstGeom>
          <a:ln w="19080">
            <a:solidFill>
              <a:srgbClr val="ff0000"/>
            </a:solidFill>
            <a:round/>
          </a:ln>
        </p:spPr>
      </p:pic>
      <p:pic>
        <p:nvPicPr>
          <p:cNvPr id="599" name="Shape 763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24644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600" name="Shape 764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2602080" y="1752840"/>
            <a:ext cx="3859200" cy="2889000"/>
          </a:xfrm>
          <a:prstGeom prst="rect">
            <a:avLst/>
          </a:prstGeom>
          <a:ln>
            <a:noFill/>
          </a:ln>
        </p:spPr>
      </p:pic>
      <p:sp>
        <p:nvSpPr>
          <p:cNvPr id="601" name="CustomShape 1"/>
          <p:cNvSpPr/>
          <p:nvPr/>
        </p:nvSpPr>
        <p:spPr>
          <a:xfrm>
            <a:off x="226800" y="840960"/>
            <a:ext cx="5288400" cy="4114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GB" sz="1400">
                <a:solidFill>
                  <a:srgbClr val="004359"/>
                </a:solidFill>
                <a:latin typeface="Arial"/>
                <a:ea typeface="Arial"/>
              </a:rPr>
              <a:t>Landmark Error</a:t>
            </a:r>
            <a:endParaRPr/>
          </a:p>
        </p:txBody>
      </p:sp>
      <p:sp>
        <p:nvSpPr>
          <p:cNvPr id="602" name="CustomShape 2"/>
          <p:cNvSpPr/>
          <p:nvPr/>
        </p:nvSpPr>
        <p:spPr>
          <a:xfrm>
            <a:off x="434520" y="281880"/>
            <a:ext cx="8521200" cy="785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1" lang="en-GB" sz="3000">
                <a:solidFill>
                  <a:srgbClr val="004359"/>
                </a:solidFill>
                <a:latin typeface="Arial"/>
                <a:ea typeface="Arial"/>
              </a:rPr>
              <a:t>Core task 4 - Motion Models Evaluation</a:t>
            </a:r>
            <a:endParaRPr/>
          </a:p>
        </p:txBody>
      </p:sp>
      <p:sp>
        <p:nvSpPr>
          <p:cNvPr id="603" name="TextShape 3"/>
          <p:cNvSpPr txBox="1"/>
          <p:nvPr/>
        </p:nvSpPr>
        <p:spPr>
          <a:xfrm>
            <a:off x="8556840" y="4749840"/>
            <a:ext cx="548280" cy="39312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fld id="{AD372F8D-FE57-4A4C-BCF9-DD38E051979C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</p:spTree>
  </p:cSld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Shape 77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252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605" name="Shape 77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94832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606" name="Shape 774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71448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607" name="Shape 775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480280" y="1287360"/>
            <a:ext cx="1634400" cy="1223280"/>
          </a:xfrm>
          <a:prstGeom prst="rect">
            <a:avLst/>
          </a:prstGeom>
          <a:ln>
            <a:noFill/>
          </a:ln>
        </p:spPr>
      </p:pic>
      <p:pic>
        <p:nvPicPr>
          <p:cNvPr id="608" name="Shape 776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246440" y="1287360"/>
            <a:ext cx="1634400" cy="1223280"/>
          </a:xfrm>
          <a:prstGeom prst="rect">
            <a:avLst/>
          </a:prstGeom>
          <a:ln w="19080">
            <a:solidFill>
              <a:srgbClr val="ff0000"/>
            </a:solidFill>
            <a:round/>
          </a:ln>
        </p:spPr>
      </p:pic>
      <p:pic>
        <p:nvPicPr>
          <p:cNvPr id="609" name="Shape 777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2602080" y="1752840"/>
            <a:ext cx="3859200" cy="2889000"/>
          </a:xfrm>
          <a:prstGeom prst="rect">
            <a:avLst/>
          </a:prstGeom>
          <a:ln>
            <a:noFill/>
          </a:ln>
        </p:spPr>
      </p:pic>
      <p:sp>
        <p:nvSpPr>
          <p:cNvPr id="610" name="CustomShape 1"/>
          <p:cNvSpPr/>
          <p:nvPr/>
        </p:nvSpPr>
        <p:spPr>
          <a:xfrm>
            <a:off x="182520" y="787680"/>
            <a:ext cx="5288400" cy="4114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GB" sz="1400">
                <a:solidFill>
                  <a:srgbClr val="004359"/>
                </a:solidFill>
                <a:latin typeface="Arial"/>
                <a:ea typeface="Arial"/>
              </a:rPr>
              <a:t>Landmark Error</a:t>
            </a:r>
            <a:endParaRPr/>
          </a:p>
        </p:txBody>
      </p:sp>
      <p:sp>
        <p:nvSpPr>
          <p:cNvPr id="611" name="CustomShape 2"/>
          <p:cNvSpPr/>
          <p:nvPr/>
        </p:nvSpPr>
        <p:spPr>
          <a:xfrm>
            <a:off x="434520" y="281880"/>
            <a:ext cx="8521200" cy="785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1" lang="en-GB" sz="3000">
                <a:solidFill>
                  <a:srgbClr val="004359"/>
                </a:solidFill>
                <a:latin typeface="Arial"/>
                <a:ea typeface="Arial"/>
              </a:rPr>
              <a:t>Core task 4 - Motion Models Evaluation</a:t>
            </a:r>
            <a:endParaRPr/>
          </a:p>
        </p:txBody>
      </p:sp>
      <p:sp>
        <p:nvSpPr>
          <p:cNvPr id="612" name="TextShape 3"/>
          <p:cNvSpPr txBox="1"/>
          <p:nvPr/>
        </p:nvSpPr>
        <p:spPr>
          <a:xfrm>
            <a:off x="8556840" y="4749840"/>
            <a:ext cx="548280" cy="39312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fld id="{8F6444E2-8450-409C-BD8A-39E13411BE98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</p:spTree>
  </p:cSld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CustomShape 1"/>
          <p:cNvSpPr/>
          <p:nvPr/>
        </p:nvSpPr>
        <p:spPr>
          <a:xfrm>
            <a:off x="499680" y="1188720"/>
            <a:ext cx="5288400" cy="4114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GB" sz="1400">
                <a:solidFill>
                  <a:srgbClr val="004359"/>
                </a:solidFill>
                <a:latin typeface="Arial"/>
                <a:ea typeface="Arial"/>
              </a:rPr>
              <a:t>Information Criterias: AIC/BIC</a:t>
            </a:r>
            <a:endParaRPr/>
          </a:p>
        </p:txBody>
      </p:sp>
      <p:pic>
        <p:nvPicPr>
          <p:cNvPr id="614" name="Shape 78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629440" y="1600560"/>
            <a:ext cx="4078800" cy="3053520"/>
          </a:xfrm>
          <a:prstGeom prst="rect">
            <a:avLst/>
          </a:prstGeom>
          <a:ln>
            <a:noFill/>
          </a:ln>
        </p:spPr>
      </p:pic>
      <p:sp>
        <p:nvSpPr>
          <p:cNvPr id="615" name="CustomShape 2"/>
          <p:cNvSpPr/>
          <p:nvPr/>
        </p:nvSpPr>
        <p:spPr>
          <a:xfrm>
            <a:off x="434520" y="434160"/>
            <a:ext cx="8521200" cy="785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1" lang="en-GB" sz="3000">
                <a:solidFill>
                  <a:srgbClr val="004359"/>
                </a:solidFill>
                <a:latin typeface="Arial"/>
                <a:ea typeface="Arial"/>
              </a:rPr>
              <a:t>Core task 4 - Motion Models Evaluation</a:t>
            </a:r>
            <a:endParaRPr/>
          </a:p>
        </p:txBody>
      </p:sp>
      <p:sp>
        <p:nvSpPr>
          <p:cNvPr id="616" name="TextShape 3"/>
          <p:cNvSpPr txBox="1"/>
          <p:nvPr/>
        </p:nvSpPr>
        <p:spPr>
          <a:xfrm>
            <a:off x="8556840" y="4749840"/>
            <a:ext cx="548280" cy="39312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fld id="{607826F1-181E-44D3-BDEE-01A3F9DBBEF9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</p:spTree>
  </p:cSld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CustomShape 1"/>
          <p:cNvSpPr/>
          <p:nvPr/>
        </p:nvSpPr>
        <p:spPr>
          <a:xfrm>
            <a:off x="4758480" y="3636360"/>
            <a:ext cx="3281760" cy="896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r>
              <a:rPr b="1" lang="en-GB" sz="3000">
                <a:solidFill>
                  <a:srgbClr val="004359"/>
                </a:solidFill>
                <a:latin typeface="Arial"/>
                <a:ea typeface="Arial"/>
              </a:rPr>
              <a:t>Thanks!</a:t>
            </a:r>
            <a:endParaRPr/>
          </a:p>
        </p:txBody>
      </p:sp>
      <p:sp>
        <p:nvSpPr>
          <p:cNvPr id="618" name="TextShape 2"/>
          <p:cNvSpPr txBox="1"/>
          <p:nvPr/>
        </p:nvSpPr>
        <p:spPr>
          <a:xfrm>
            <a:off x="8556840" y="4749840"/>
            <a:ext cx="548280" cy="39312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fld id="{BE84BF3E-FF5A-4946-9B52-0F9A79AC3BC0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  <p:sp>
        <p:nvSpPr>
          <p:cNvPr id="619" name="CustomShape 3"/>
          <p:cNvSpPr/>
          <p:nvPr/>
        </p:nvSpPr>
        <p:spPr>
          <a:xfrm>
            <a:off x="3484080" y="1398240"/>
            <a:ext cx="2175840" cy="23464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n-GB" sz="9600">
                <a:solidFill>
                  <a:srgbClr val="004359"/>
                </a:solidFill>
                <a:latin typeface="Arial"/>
                <a:ea typeface="Arial"/>
              </a:rPr>
              <a:t>?</a:t>
            </a:r>
            <a:endParaRPr/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330120" y="681120"/>
            <a:ext cx="8489520" cy="9723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1" lang="en-GB" sz="3000">
                <a:solidFill>
                  <a:srgbClr val="004359"/>
                </a:solidFill>
                <a:latin typeface="Arial"/>
                <a:ea typeface="Arial"/>
              </a:rPr>
              <a:t>Cine CT dataset</a:t>
            </a:r>
            <a:endParaRPr/>
          </a:p>
        </p:txBody>
      </p:sp>
      <p:pic>
        <p:nvPicPr>
          <p:cNvPr id="122" name="Shape 10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30120" y="1369440"/>
            <a:ext cx="1828080" cy="3656520"/>
          </a:xfrm>
          <a:prstGeom prst="rect">
            <a:avLst/>
          </a:prstGeom>
          <a:ln>
            <a:noFill/>
          </a:ln>
        </p:spPr>
      </p:pic>
      <p:pic>
        <p:nvPicPr>
          <p:cNvPr id="123" name="Shape 10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491520" y="1724400"/>
            <a:ext cx="1396800" cy="1244520"/>
          </a:xfrm>
          <a:prstGeom prst="rect">
            <a:avLst/>
          </a:prstGeom>
          <a:ln>
            <a:noFill/>
          </a:ln>
        </p:spPr>
      </p:pic>
      <p:pic>
        <p:nvPicPr>
          <p:cNvPr id="124" name="Shape 104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6644160" y="1876680"/>
            <a:ext cx="1396800" cy="1244520"/>
          </a:xfrm>
          <a:prstGeom prst="rect">
            <a:avLst/>
          </a:prstGeom>
          <a:ln>
            <a:noFill/>
          </a:ln>
        </p:spPr>
      </p:pic>
      <p:pic>
        <p:nvPicPr>
          <p:cNvPr id="125" name="Shape 105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6796440" y="2028960"/>
            <a:ext cx="1396800" cy="1244520"/>
          </a:xfrm>
          <a:prstGeom prst="rect">
            <a:avLst/>
          </a:prstGeom>
          <a:ln>
            <a:noFill/>
          </a:ln>
        </p:spPr>
      </p:pic>
      <p:pic>
        <p:nvPicPr>
          <p:cNvPr id="126" name="Shape 106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6948720" y="2181600"/>
            <a:ext cx="1396800" cy="1244520"/>
          </a:xfrm>
          <a:prstGeom prst="rect">
            <a:avLst/>
          </a:prstGeom>
          <a:ln>
            <a:noFill/>
          </a:ln>
        </p:spPr>
      </p:pic>
      <p:pic>
        <p:nvPicPr>
          <p:cNvPr id="127" name="Shape 107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7101360" y="2333880"/>
            <a:ext cx="1396800" cy="1244520"/>
          </a:xfrm>
          <a:prstGeom prst="rect">
            <a:avLst/>
          </a:prstGeom>
          <a:ln>
            <a:noFill/>
          </a:ln>
        </p:spPr>
      </p:pic>
      <p:pic>
        <p:nvPicPr>
          <p:cNvPr id="128" name="Shape 108" descr=""/>
          <p:cNvPicPr/>
          <p:nvPr/>
        </p:nvPicPr>
        <p:blipFill>
          <a:blip r:embed="rId7"/>
          <a:srcRect l="0" t="145562" r="0" b="2209467"/>
          <a:stretch>
            <a:fillRect/>
          </a:stretch>
        </p:blipFill>
        <p:spPr>
          <a:xfrm>
            <a:off x="2709000" y="1944720"/>
            <a:ext cx="2350080" cy="202680"/>
          </a:xfrm>
          <a:prstGeom prst="rect">
            <a:avLst/>
          </a:prstGeom>
          <a:ln>
            <a:noFill/>
          </a:ln>
        </p:spPr>
      </p:pic>
      <p:pic>
        <p:nvPicPr>
          <p:cNvPr id="129" name="Shape 109" descr=""/>
          <p:cNvPicPr/>
          <p:nvPr/>
        </p:nvPicPr>
        <p:blipFill>
          <a:blip r:embed="rId8"/>
          <a:srcRect l="0" t="469230" r="0" b="1885502"/>
          <a:stretch>
            <a:fillRect/>
          </a:stretch>
        </p:blipFill>
        <p:spPr>
          <a:xfrm>
            <a:off x="2709000" y="2274480"/>
            <a:ext cx="2350080" cy="202680"/>
          </a:xfrm>
          <a:prstGeom prst="rect">
            <a:avLst/>
          </a:prstGeom>
          <a:ln>
            <a:noFill/>
          </a:ln>
        </p:spPr>
      </p:pic>
      <p:pic>
        <p:nvPicPr>
          <p:cNvPr id="130" name="Shape 110" descr=""/>
          <p:cNvPicPr/>
          <p:nvPr/>
        </p:nvPicPr>
        <p:blipFill>
          <a:blip r:embed="rId9"/>
          <a:srcRect l="0" t="778698" r="0" b="1576035"/>
          <a:stretch>
            <a:fillRect/>
          </a:stretch>
        </p:blipFill>
        <p:spPr>
          <a:xfrm>
            <a:off x="2709000" y="2660040"/>
            <a:ext cx="2350080" cy="202680"/>
          </a:xfrm>
          <a:prstGeom prst="rect">
            <a:avLst/>
          </a:prstGeom>
          <a:ln>
            <a:noFill/>
          </a:ln>
        </p:spPr>
      </p:pic>
      <p:pic>
        <p:nvPicPr>
          <p:cNvPr id="131" name="Shape 111" descr=""/>
          <p:cNvPicPr/>
          <p:nvPr/>
        </p:nvPicPr>
        <p:blipFill>
          <a:blip r:embed="rId10"/>
          <a:srcRect l="0" t="1088165" r="0" b="1266863"/>
          <a:stretch>
            <a:fillRect/>
          </a:stretch>
        </p:blipFill>
        <p:spPr>
          <a:xfrm>
            <a:off x="2709000" y="3045600"/>
            <a:ext cx="2350080" cy="202680"/>
          </a:xfrm>
          <a:prstGeom prst="rect">
            <a:avLst/>
          </a:prstGeom>
          <a:ln>
            <a:noFill/>
          </a:ln>
        </p:spPr>
      </p:pic>
      <p:pic>
        <p:nvPicPr>
          <p:cNvPr id="132" name="Shape 112" descr=""/>
          <p:cNvPicPr/>
          <p:nvPr/>
        </p:nvPicPr>
        <p:blipFill>
          <a:blip r:embed="rId11"/>
          <a:srcRect l="0" t="1379881" r="0" b="975147"/>
          <a:stretch>
            <a:fillRect/>
          </a:stretch>
        </p:blipFill>
        <p:spPr>
          <a:xfrm>
            <a:off x="2709000" y="3375360"/>
            <a:ext cx="2350080" cy="202680"/>
          </a:xfrm>
          <a:prstGeom prst="rect">
            <a:avLst/>
          </a:prstGeom>
          <a:ln>
            <a:noFill/>
          </a:ln>
        </p:spPr>
      </p:pic>
      <p:sp>
        <p:nvSpPr>
          <p:cNvPr id="133" name="CustomShape 2"/>
          <p:cNvSpPr/>
          <p:nvPr/>
        </p:nvSpPr>
        <p:spPr>
          <a:xfrm flipH="1">
            <a:off x="1311120" y="1944720"/>
            <a:ext cx="1397520" cy="424440"/>
          </a:xfrm>
          <a:prstGeom prst="straightConnector1">
            <a:avLst/>
          </a:prstGeom>
          <a:noFill/>
          <a:ln w="19080">
            <a:solidFill>
              <a:srgbClr val="004359"/>
            </a:solidFill>
            <a:custDash>
              <a:ds d="212000" sp="159000"/>
            </a:custDash>
            <a:round/>
          </a:ln>
        </p:spPr>
      </p:sp>
      <p:sp>
        <p:nvSpPr>
          <p:cNvPr id="134" name="CustomShape 3"/>
          <p:cNvSpPr/>
          <p:nvPr/>
        </p:nvSpPr>
        <p:spPr>
          <a:xfrm rot="10800000">
            <a:off x="1357920" y="2711160"/>
            <a:ext cx="1406520" cy="856800"/>
          </a:xfrm>
          <a:prstGeom prst="straightConnector1">
            <a:avLst/>
          </a:prstGeom>
          <a:noFill/>
          <a:ln w="19080">
            <a:solidFill>
              <a:srgbClr val="004359"/>
            </a:solidFill>
            <a:custDash>
              <a:ds d="212000" sp="159000"/>
            </a:custDash>
            <a:round/>
          </a:ln>
        </p:spPr>
      </p:sp>
      <p:sp>
        <p:nvSpPr>
          <p:cNvPr id="135" name="CustomShape 4"/>
          <p:cNvSpPr/>
          <p:nvPr/>
        </p:nvSpPr>
        <p:spPr>
          <a:xfrm flipH="1" rot="10800000">
            <a:off x="5179680" y="2759760"/>
            <a:ext cx="970560" cy="3960"/>
          </a:xfrm>
          <a:prstGeom prst="straightConnector1">
            <a:avLst/>
          </a:prstGeom>
          <a:noFill/>
          <a:ln w="19080">
            <a:solidFill>
              <a:srgbClr val="004359"/>
            </a:solidFill>
            <a:round/>
            <a:tailEnd len="lg" type="triangle" w="lg"/>
          </a:ln>
        </p:spPr>
      </p:sp>
      <p:sp>
        <p:nvSpPr>
          <p:cNvPr id="136" name="CustomShape 5"/>
          <p:cNvSpPr/>
          <p:nvPr/>
        </p:nvSpPr>
        <p:spPr>
          <a:xfrm rot="10800000">
            <a:off x="6436800" y="3121920"/>
            <a:ext cx="572040" cy="609120"/>
          </a:xfrm>
          <a:prstGeom prst="straightConnector1">
            <a:avLst/>
          </a:prstGeom>
          <a:noFill/>
          <a:ln w="19080">
            <a:solidFill>
              <a:srgbClr val="004359"/>
            </a:solidFill>
            <a:round/>
            <a:tailEnd len="lg" type="triangle" w="lg"/>
          </a:ln>
        </p:spPr>
      </p:sp>
      <p:sp>
        <p:nvSpPr>
          <p:cNvPr id="137" name="CustomShape 6"/>
          <p:cNvSpPr/>
          <p:nvPr/>
        </p:nvSpPr>
        <p:spPr>
          <a:xfrm>
            <a:off x="6330240" y="3375360"/>
            <a:ext cx="618120" cy="424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time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38" name="TextShape 7"/>
          <p:cNvSpPr txBox="1"/>
          <p:nvPr/>
        </p:nvSpPr>
        <p:spPr>
          <a:xfrm>
            <a:off x="8556840" y="4749840"/>
            <a:ext cx="548280" cy="39312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fld id="{AA68E4D8-F6E5-45F6-8C74-6752F10B1C5D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330120" y="1275120"/>
            <a:ext cx="5376240" cy="3310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Arial"/>
              <a:buChar char="●"/>
            </a:pPr>
            <a:r>
              <a:rPr lang="en-GB">
                <a:solidFill>
                  <a:srgbClr val="000000"/>
                </a:solidFill>
                <a:latin typeface="Arial"/>
              </a:rPr>
              <a:t>Cine CT data was acquired at 5 couch positions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○"/>
            </a:pPr>
            <a:r>
              <a:rPr lang="en-GB">
                <a:solidFill>
                  <a:srgbClr val="000000"/>
                </a:solidFill>
                <a:latin typeface="Arial"/>
              </a:rPr>
              <a:t>40 Cine CT volumes were acquired over 20 seconds at each couch position</a:t>
            </a:r>
            <a:endParaRPr/>
          </a:p>
          <a:p>
            <a:pPr lvl="1">
              <a:lnSpc>
                <a:spcPct val="100000"/>
              </a:lnSpc>
              <a:buFont typeface="Arial"/>
              <a:buChar char="○"/>
            </a:pPr>
            <a:r>
              <a:rPr lang="en-GB">
                <a:solidFill>
                  <a:srgbClr val="000000"/>
                </a:solidFill>
                <a:latin typeface="Arial"/>
              </a:rPr>
              <a:t>12 x 2.4 mm slices for each volume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GB">
                <a:solidFill>
                  <a:srgbClr val="000000"/>
                </a:solidFill>
                <a:latin typeface="Arial"/>
              </a:rPr>
              <a:t>Respiratory surrogate signal was acquired for each couch position using Vision RT 3D surface data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40" name="TextShape 2"/>
          <p:cNvSpPr txBox="1"/>
          <p:nvPr/>
        </p:nvSpPr>
        <p:spPr>
          <a:xfrm>
            <a:off x="330120" y="681120"/>
            <a:ext cx="8489520" cy="9723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1" lang="en-GB" sz="3000">
                <a:solidFill>
                  <a:srgbClr val="004359"/>
                </a:solidFill>
                <a:latin typeface="Arial"/>
                <a:ea typeface="Arial"/>
              </a:rPr>
              <a:t>Data used</a:t>
            </a:r>
            <a:endParaRPr/>
          </a:p>
        </p:txBody>
      </p:sp>
      <p:pic>
        <p:nvPicPr>
          <p:cNvPr id="141" name="Shape 12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783040" y="3058920"/>
            <a:ext cx="1385280" cy="1609560"/>
          </a:xfrm>
          <a:prstGeom prst="rect">
            <a:avLst/>
          </a:prstGeom>
          <a:ln>
            <a:noFill/>
          </a:ln>
        </p:spPr>
      </p:pic>
      <p:pic>
        <p:nvPicPr>
          <p:cNvPr id="142" name="Shape 126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946840" y="1044360"/>
            <a:ext cx="1221120" cy="1019520"/>
          </a:xfrm>
          <a:prstGeom prst="rect">
            <a:avLst/>
          </a:prstGeom>
          <a:ln>
            <a:noFill/>
          </a:ln>
        </p:spPr>
      </p:pic>
      <p:pic>
        <p:nvPicPr>
          <p:cNvPr id="143" name="Shape 127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6080040" y="1169280"/>
            <a:ext cx="1221120" cy="1019520"/>
          </a:xfrm>
          <a:prstGeom prst="rect">
            <a:avLst/>
          </a:prstGeom>
          <a:ln>
            <a:noFill/>
          </a:ln>
        </p:spPr>
      </p:pic>
      <p:pic>
        <p:nvPicPr>
          <p:cNvPr id="144" name="Shape 128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6213240" y="1293840"/>
            <a:ext cx="1221120" cy="1019520"/>
          </a:xfrm>
          <a:prstGeom prst="rect">
            <a:avLst/>
          </a:prstGeom>
          <a:ln>
            <a:noFill/>
          </a:ln>
        </p:spPr>
      </p:pic>
      <p:pic>
        <p:nvPicPr>
          <p:cNvPr id="145" name="Shape 129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6346440" y="1418760"/>
            <a:ext cx="1221120" cy="1019520"/>
          </a:xfrm>
          <a:prstGeom prst="rect">
            <a:avLst/>
          </a:prstGeom>
          <a:ln>
            <a:noFill/>
          </a:ln>
        </p:spPr>
      </p:pic>
      <p:pic>
        <p:nvPicPr>
          <p:cNvPr id="146" name="Shape 130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6479640" y="1543680"/>
            <a:ext cx="1221120" cy="1019520"/>
          </a:xfrm>
          <a:prstGeom prst="rect">
            <a:avLst/>
          </a:prstGeom>
          <a:ln>
            <a:noFill/>
          </a:ln>
        </p:spPr>
      </p:pic>
      <p:pic>
        <p:nvPicPr>
          <p:cNvPr id="147" name="Shape 131" descr=""/>
          <p:cNvPicPr/>
          <p:nvPr/>
        </p:nvPicPr>
        <p:blipFill>
          <a:blip r:embed="rId7"/>
          <a:srcRect l="0" t="0" r="1059020" b="0"/>
          <a:stretch>
            <a:fillRect/>
          </a:stretch>
        </p:blipFill>
        <p:spPr>
          <a:xfrm>
            <a:off x="7887240" y="3621600"/>
            <a:ext cx="1069560" cy="483840"/>
          </a:xfrm>
          <a:prstGeom prst="rect">
            <a:avLst/>
          </a:prstGeom>
          <a:ln>
            <a:noFill/>
          </a:ln>
        </p:spPr>
      </p:pic>
      <p:sp>
        <p:nvSpPr>
          <p:cNvPr id="148" name="CustomShape 3"/>
          <p:cNvSpPr/>
          <p:nvPr/>
        </p:nvSpPr>
        <p:spPr>
          <a:xfrm>
            <a:off x="7301520" y="3863880"/>
            <a:ext cx="534960" cy="360"/>
          </a:xfrm>
          <a:prstGeom prst="straightConnector1">
            <a:avLst/>
          </a:prstGeom>
          <a:noFill/>
          <a:ln w="19080">
            <a:solidFill>
              <a:srgbClr val="004359"/>
            </a:solidFill>
            <a:round/>
            <a:tailEnd len="lg" type="triangle" w="lg"/>
          </a:ln>
        </p:spPr>
      </p:sp>
      <p:sp>
        <p:nvSpPr>
          <p:cNvPr id="149" name="TextShape 4"/>
          <p:cNvSpPr txBox="1"/>
          <p:nvPr/>
        </p:nvSpPr>
        <p:spPr>
          <a:xfrm>
            <a:off x="8556840" y="4749840"/>
            <a:ext cx="548280" cy="39312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fld id="{D74FA1DA-9F49-49B4-8C38-5FB940CF4072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330120" y="681120"/>
            <a:ext cx="8489520" cy="9723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1" lang="en-GB" sz="3000">
                <a:solidFill>
                  <a:srgbClr val="004359"/>
                </a:solidFill>
                <a:latin typeface="Arial"/>
                <a:ea typeface="Arial"/>
              </a:rPr>
              <a:t>Core task 1: Registration assessment</a:t>
            </a:r>
            <a:endParaRPr/>
          </a:p>
        </p:txBody>
      </p:sp>
      <p:sp>
        <p:nvSpPr>
          <p:cNvPr id="151" name="TextShape 2"/>
          <p:cNvSpPr txBox="1"/>
          <p:nvPr/>
        </p:nvSpPr>
        <p:spPr>
          <a:xfrm>
            <a:off x="330120" y="1275120"/>
            <a:ext cx="5376240" cy="3310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Arial"/>
              <a:buChar char="●"/>
            </a:pPr>
            <a:r>
              <a:rPr lang="en-GB">
                <a:solidFill>
                  <a:srgbClr val="000000"/>
                </a:solidFill>
                <a:latin typeface="Arial"/>
              </a:rPr>
              <a:t>Good registration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52" name="Shape 140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35680" y="1755000"/>
            <a:ext cx="4143240" cy="3107520"/>
          </a:xfrm>
          <a:prstGeom prst="rect">
            <a:avLst/>
          </a:prstGeom>
          <a:ln>
            <a:noFill/>
          </a:ln>
        </p:spPr>
      </p:pic>
      <p:pic>
        <p:nvPicPr>
          <p:cNvPr id="153" name="Shape 141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772880" y="1755000"/>
            <a:ext cx="4143240" cy="3107520"/>
          </a:xfrm>
          <a:prstGeom prst="rect">
            <a:avLst/>
          </a:prstGeom>
          <a:ln>
            <a:noFill/>
          </a:ln>
        </p:spPr>
      </p:pic>
      <p:sp>
        <p:nvSpPr>
          <p:cNvPr id="154" name="CustomShape 3"/>
          <p:cNvSpPr/>
          <p:nvPr/>
        </p:nvSpPr>
        <p:spPr>
          <a:xfrm>
            <a:off x="3066840" y="4654800"/>
            <a:ext cx="3009960" cy="276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Couch 1, volume 1, slice 66</a:t>
            </a:r>
            <a:endParaRPr/>
          </a:p>
        </p:txBody>
      </p:sp>
      <p:sp>
        <p:nvSpPr>
          <p:cNvPr id="155" name="CustomShape 4"/>
          <p:cNvSpPr/>
          <p:nvPr/>
        </p:nvSpPr>
        <p:spPr>
          <a:xfrm>
            <a:off x="1803960" y="1695600"/>
            <a:ext cx="1606320" cy="276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Registration 1</a:t>
            </a:r>
            <a:endParaRPr/>
          </a:p>
        </p:txBody>
      </p:sp>
      <p:sp>
        <p:nvSpPr>
          <p:cNvPr id="156" name="CustomShape 5"/>
          <p:cNvSpPr/>
          <p:nvPr/>
        </p:nvSpPr>
        <p:spPr>
          <a:xfrm>
            <a:off x="6041520" y="1695600"/>
            <a:ext cx="1606320" cy="276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Registration 2</a:t>
            </a:r>
            <a:endParaRPr/>
          </a:p>
        </p:txBody>
      </p:sp>
      <p:sp>
        <p:nvSpPr>
          <p:cNvPr id="157" name="TextShape 6"/>
          <p:cNvSpPr txBox="1"/>
          <p:nvPr/>
        </p:nvSpPr>
        <p:spPr>
          <a:xfrm>
            <a:off x="8556840" y="4749840"/>
            <a:ext cx="548280" cy="39312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fld id="{8F644345-7205-4DA2-837F-08B7B36B5C45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330120" y="681120"/>
            <a:ext cx="8489520" cy="9723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1" lang="en-GB" sz="3000">
                <a:solidFill>
                  <a:srgbClr val="004359"/>
                </a:solidFill>
                <a:latin typeface="Arial"/>
                <a:ea typeface="Arial"/>
              </a:rPr>
              <a:t>Core task 1: Registration assessment</a:t>
            </a:r>
            <a:endParaRPr/>
          </a:p>
        </p:txBody>
      </p:sp>
      <p:sp>
        <p:nvSpPr>
          <p:cNvPr id="159" name="TextShape 2"/>
          <p:cNvSpPr txBox="1"/>
          <p:nvPr/>
        </p:nvSpPr>
        <p:spPr>
          <a:xfrm>
            <a:off x="330120" y="1275120"/>
            <a:ext cx="5376240" cy="33102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Arial"/>
              <a:buChar char="●"/>
            </a:pPr>
            <a:r>
              <a:rPr lang="en-GB">
                <a:solidFill>
                  <a:srgbClr val="000000"/>
                </a:solidFill>
                <a:latin typeface="Arial"/>
              </a:rPr>
              <a:t>Good registration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60" name="Shape 15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35680" y="1755000"/>
            <a:ext cx="4143240" cy="3107520"/>
          </a:xfrm>
          <a:prstGeom prst="rect">
            <a:avLst/>
          </a:prstGeom>
          <a:ln>
            <a:noFill/>
          </a:ln>
        </p:spPr>
      </p:pic>
      <p:pic>
        <p:nvPicPr>
          <p:cNvPr id="161" name="Shape 15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772880" y="1755000"/>
            <a:ext cx="4143240" cy="3107520"/>
          </a:xfrm>
          <a:prstGeom prst="rect">
            <a:avLst/>
          </a:prstGeom>
          <a:ln>
            <a:noFill/>
          </a:ln>
        </p:spPr>
      </p:pic>
      <p:sp>
        <p:nvSpPr>
          <p:cNvPr id="162" name="CustomShape 3"/>
          <p:cNvSpPr/>
          <p:nvPr/>
        </p:nvSpPr>
        <p:spPr>
          <a:xfrm>
            <a:off x="3066840" y="4654800"/>
            <a:ext cx="3009960" cy="276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Couch 2, volume 5, slice 60</a:t>
            </a:r>
            <a:endParaRPr/>
          </a:p>
        </p:txBody>
      </p:sp>
      <p:sp>
        <p:nvSpPr>
          <p:cNvPr id="163" name="CustomShape 4"/>
          <p:cNvSpPr/>
          <p:nvPr/>
        </p:nvSpPr>
        <p:spPr>
          <a:xfrm>
            <a:off x="1803960" y="1695600"/>
            <a:ext cx="1606320" cy="276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Registration 1</a:t>
            </a:r>
            <a:endParaRPr/>
          </a:p>
        </p:txBody>
      </p:sp>
      <p:sp>
        <p:nvSpPr>
          <p:cNvPr id="164" name="CustomShape 5"/>
          <p:cNvSpPr/>
          <p:nvPr/>
        </p:nvSpPr>
        <p:spPr>
          <a:xfrm>
            <a:off x="6041520" y="1695600"/>
            <a:ext cx="1606320" cy="276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</a:rPr>
              <a:t>Registration 2</a:t>
            </a:r>
            <a:endParaRPr/>
          </a:p>
        </p:txBody>
      </p:sp>
      <p:sp>
        <p:nvSpPr>
          <p:cNvPr id="165" name="TextShape 6"/>
          <p:cNvSpPr txBox="1"/>
          <p:nvPr/>
        </p:nvSpPr>
        <p:spPr>
          <a:xfrm>
            <a:off x="8556840" y="4749840"/>
            <a:ext cx="548280" cy="39312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fld id="{51843FFF-66A4-45BF-92D3-E98ED9FC859C}" type="slidenum">
              <a:rPr lang="en-GB" sz="1300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